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26"/>
  </p:notesMasterIdLst>
  <p:sldIdLst>
    <p:sldId id="256" r:id="rId5"/>
    <p:sldId id="279" r:id="rId6"/>
    <p:sldId id="280" r:id="rId7"/>
    <p:sldId id="282" r:id="rId8"/>
    <p:sldId id="283" r:id="rId9"/>
    <p:sldId id="262" r:id="rId10"/>
    <p:sldId id="273" r:id="rId11"/>
    <p:sldId id="275" r:id="rId12"/>
    <p:sldId id="278" r:id="rId13"/>
    <p:sldId id="264" r:id="rId14"/>
    <p:sldId id="274" r:id="rId15"/>
    <p:sldId id="266" r:id="rId16"/>
    <p:sldId id="281" r:id="rId17"/>
    <p:sldId id="257" r:id="rId18"/>
    <p:sldId id="259" r:id="rId19"/>
    <p:sldId id="270" r:id="rId20"/>
    <p:sldId id="265" r:id="rId21"/>
    <p:sldId id="272" r:id="rId22"/>
    <p:sldId id="267" r:id="rId23"/>
    <p:sldId id="268" r:id="rId24"/>
    <p:sldId id="271" r:id="rId25"/>
  </p:sldIdLst>
  <p:sldSz cx="18288000" cy="10287000"/>
  <p:notesSz cx="6858000" cy="9144000"/>
  <p:embeddedFontLst>
    <p:embeddedFont>
      <p:font typeface="Blushes" panose="020B0604020202020204" charset="0"/>
      <p:regular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BD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70" d="100"/>
          <a:sy n="70" d="100"/>
        </p:scale>
        <p:origin x="774"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1.fntdata"/><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ydia Malone" userId="b33d935c-bc18-4cf0-820c-bf867e02c83e" providerId="ADAL" clId="{98A19C11-A6B0-4999-97AF-338430BAF9E9}"/>
    <pc:docChg chg="undo custSel addSld delSld modSld sldOrd">
      <pc:chgData name="Lydia Malone" userId="b33d935c-bc18-4cf0-820c-bf867e02c83e" providerId="ADAL" clId="{98A19C11-A6B0-4999-97AF-338430BAF9E9}" dt="2026-07-01T14:59:04.350" v="367" actId="20577"/>
      <pc:docMkLst>
        <pc:docMk/>
      </pc:docMkLst>
      <pc:sldChg chg="modSp mod">
        <pc:chgData name="Lydia Malone" userId="b33d935c-bc18-4cf0-820c-bf867e02c83e" providerId="ADAL" clId="{98A19C11-A6B0-4999-97AF-338430BAF9E9}" dt="2026-07-01T14:16:13.629" v="355" actId="20577"/>
        <pc:sldMkLst>
          <pc:docMk/>
          <pc:sldMk cId="0" sldId="256"/>
        </pc:sldMkLst>
        <pc:spChg chg="mod">
          <ac:chgData name="Lydia Malone" userId="b33d935c-bc18-4cf0-820c-bf867e02c83e" providerId="ADAL" clId="{98A19C11-A6B0-4999-97AF-338430BAF9E9}" dt="2026-07-01T14:16:13.629" v="355" actId="20577"/>
          <ac:spMkLst>
            <pc:docMk/>
            <pc:sldMk cId="0" sldId="256"/>
            <ac:spMk id="14" creationId="{00000000-0000-0000-0000-000000000000}"/>
          </ac:spMkLst>
        </pc:spChg>
      </pc:sldChg>
      <pc:sldChg chg="modSp mod">
        <pc:chgData name="Lydia Malone" userId="b33d935c-bc18-4cf0-820c-bf867e02c83e" providerId="ADAL" clId="{98A19C11-A6B0-4999-97AF-338430BAF9E9}" dt="2026-07-01T12:44:00.934" v="10" actId="20577"/>
        <pc:sldMkLst>
          <pc:docMk/>
          <pc:sldMk cId="3835281699" sldId="257"/>
        </pc:sldMkLst>
        <pc:spChg chg="mod">
          <ac:chgData name="Lydia Malone" userId="b33d935c-bc18-4cf0-820c-bf867e02c83e" providerId="ADAL" clId="{98A19C11-A6B0-4999-97AF-338430BAF9E9}" dt="2026-07-01T12:44:00.934" v="10" actId="20577"/>
          <ac:spMkLst>
            <pc:docMk/>
            <pc:sldMk cId="3835281699" sldId="257"/>
            <ac:spMk id="18" creationId="{00000000-0000-0000-0000-000000000000}"/>
          </ac:spMkLst>
        </pc:spChg>
      </pc:sldChg>
      <pc:sldChg chg="delSp modSp mod">
        <pc:chgData name="Lydia Malone" userId="b33d935c-bc18-4cf0-820c-bf867e02c83e" providerId="ADAL" clId="{98A19C11-A6B0-4999-97AF-338430BAF9E9}" dt="2026-07-01T12:59:55.649" v="320" actId="20577"/>
        <pc:sldMkLst>
          <pc:docMk/>
          <pc:sldMk cId="1353863782" sldId="268"/>
        </pc:sldMkLst>
        <pc:spChg chg="del mod">
          <ac:chgData name="Lydia Malone" userId="b33d935c-bc18-4cf0-820c-bf867e02c83e" providerId="ADAL" clId="{98A19C11-A6B0-4999-97AF-338430BAF9E9}" dt="2026-07-01T12:53:39.926" v="18" actId="21"/>
          <ac:spMkLst>
            <pc:docMk/>
            <pc:sldMk cId="1353863782" sldId="268"/>
            <ac:spMk id="12" creationId="{00000000-0000-0000-0000-000000000000}"/>
          </ac:spMkLst>
        </pc:spChg>
        <pc:spChg chg="mod">
          <ac:chgData name="Lydia Malone" userId="b33d935c-bc18-4cf0-820c-bf867e02c83e" providerId="ADAL" clId="{98A19C11-A6B0-4999-97AF-338430BAF9E9}" dt="2026-07-01T12:59:55.649" v="320" actId="20577"/>
          <ac:spMkLst>
            <pc:docMk/>
            <pc:sldMk cId="1353863782" sldId="268"/>
            <ac:spMk id="19" creationId="{00000000-0000-0000-0000-000000000000}"/>
          </ac:spMkLst>
        </pc:spChg>
      </pc:sldChg>
      <pc:sldChg chg="modSp mod">
        <pc:chgData name="Lydia Malone" userId="b33d935c-bc18-4cf0-820c-bf867e02c83e" providerId="ADAL" clId="{98A19C11-A6B0-4999-97AF-338430BAF9E9}" dt="2026-07-01T13:00:21.873" v="346" actId="20577"/>
        <pc:sldMkLst>
          <pc:docMk/>
          <pc:sldMk cId="3628490602" sldId="270"/>
        </pc:sldMkLst>
        <pc:spChg chg="mod">
          <ac:chgData name="Lydia Malone" userId="b33d935c-bc18-4cf0-820c-bf867e02c83e" providerId="ADAL" clId="{98A19C11-A6B0-4999-97AF-338430BAF9E9}" dt="2026-07-01T13:00:21.873" v="346" actId="20577"/>
          <ac:spMkLst>
            <pc:docMk/>
            <pc:sldMk cId="3628490602" sldId="270"/>
            <ac:spMk id="19" creationId="{00000000-0000-0000-0000-000000000000}"/>
          </ac:spMkLst>
        </pc:spChg>
      </pc:sldChg>
      <pc:sldChg chg="addSp modSp add del mod ord">
        <pc:chgData name="Lydia Malone" userId="b33d935c-bc18-4cf0-820c-bf867e02c83e" providerId="ADAL" clId="{98A19C11-A6B0-4999-97AF-338430BAF9E9}" dt="2026-07-01T12:58:35.459" v="263" actId="1076"/>
        <pc:sldMkLst>
          <pc:docMk/>
          <pc:sldMk cId="2556327251" sldId="271"/>
        </pc:sldMkLst>
        <pc:spChg chg="add mod">
          <ac:chgData name="Lydia Malone" userId="b33d935c-bc18-4cf0-820c-bf867e02c83e" providerId="ADAL" clId="{98A19C11-A6B0-4999-97AF-338430BAF9E9}" dt="2026-07-01T12:58:35.459" v="263" actId="1076"/>
          <ac:spMkLst>
            <pc:docMk/>
            <pc:sldMk cId="2556327251" sldId="271"/>
            <ac:spMk id="5" creationId="{30D3AE08-F65E-329A-CB3B-8F4739EE721D}"/>
          </ac:spMkLst>
        </pc:spChg>
        <pc:spChg chg="mod">
          <ac:chgData name="Lydia Malone" userId="b33d935c-bc18-4cf0-820c-bf867e02c83e" providerId="ADAL" clId="{98A19C11-A6B0-4999-97AF-338430BAF9E9}" dt="2026-07-01T12:58:28.796" v="262" actId="20577"/>
          <ac:spMkLst>
            <pc:docMk/>
            <pc:sldMk cId="2556327251" sldId="271"/>
            <ac:spMk id="8" creationId="{11CD317B-7CC8-8393-4700-9D46C8988AD6}"/>
          </ac:spMkLst>
        </pc:spChg>
      </pc:sldChg>
      <pc:sldChg chg="modSp mod">
        <pc:chgData name="Lydia Malone" userId="b33d935c-bc18-4cf0-820c-bf867e02c83e" providerId="ADAL" clId="{98A19C11-A6B0-4999-97AF-338430BAF9E9}" dt="2026-07-01T14:58:15.095" v="358" actId="20577"/>
        <pc:sldMkLst>
          <pc:docMk/>
          <pc:sldMk cId="1388497775" sldId="274"/>
        </pc:sldMkLst>
        <pc:spChg chg="mod">
          <ac:chgData name="Lydia Malone" userId="b33d935c-bc18-4cf0-820c-bf867e02c83e" providerId="ADAL" clId="{98A19C11-A6B0-4999-97AF-338430BAF9E9}" dt="2026-07-01T14:58:15.095" v="358" actId="20577"/>
          <ac:spMkLst>
            <pc:docMk/>
            <pc:sldMk cId="1388497775" sldId="274"/>
            <ac:spMk id="19" creationId="{D8EC2A90-88A7-245E-8E1B-2F0DE7E2E2CB}"/>
          </ac:spMkLst>
        </pc:spChg>
      </pc:sldChg>
      <pc:sldChg chg="del">
        <pc:chgData name="Lydia Malone" userId="b33d935c-bc18-4cf0-820c-bf867e02c83e" providerId="ADAL" clId="{98A19C11-A6B0-4999-97AF-338430BAF9E9}" dt="2026-07-01T12:42:28.262" v="0" actId="47"/>
        <pc:sldMkLst>
          <pc:docMk/>
          <pc:sldMk cId="2534654311" sldId="276"/>
        </pc:sldMkLst>
      </pc:sldChg>
      <pc:sldChg chg="del">
        <pc:chgData name="Lydia Malone" userId="b33d935c-bc18-4cf0-820c-bf867e02c83e" providerId="ADAL" clId="{98A19C11-A6B0-4999-97AF-338430BAF9E9}" dt="2026-07-01T12:42:39.877" v="1" actId="47"/>
        <pc:sldMkLst>
          <pc:docMk/>
          <pc:sldMk cId="732632874" sldId="277"/>
        </pc:sldMkLst>
      </pc:sldChg>
      <pc:sldChg chg="modSp mod">
        <pc:chgData name="Lydia Malone" userId="b33d935c-bc18-4cf0-820c-bf867e02c83e" providerId="ADAL" clId="{98A19C11-A6B0-4999-97AF-338430BAF9E9}" dt="2026-07-01T14:59:04.350" v="367" actId="20577"/>
        <pc:sldMkLst>
          <pc:docMk/>
          <pc:sldMk cId="742990593" sldId="282"/>
        </pc:sldMkLst>
        <pc:spChg chg="mod">
          <ac:chgData name="Lydia Malone" userId="b33d935c-bc18-4cf0-820c-bf867e02c83e" providerId="ADAL" clId="{98A19C11-A6B0-4999-97AF-338430BAF9E9}" dt="2026-07-01T14:59:04.350" v="367" actId="20577"/>
          <ac:spMkLst>
            <pc:docMk/>
            <pc:sldMk cId="742990593" sldId="282"/>
            <ac:spMk id="5" creationId="{68A4E6A2-554A-651D-AFC0-6812E711969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B33552-6836-44F0-BBEF-5AC64DD103F5}" type="datetimeFigureOut">
              <a:rPr lang="en-GB" smtClean="0"/>
              <a:t>14/09/2026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52A02D-4A97-4482-93AC-C84E56440535}" type="slidenum">
              <a:rPr lang="en-GB" smtClean="0"/>
              <a:t>‹#›</a:t>
            </a:fld>
            <a:endParaRPr lang="en-GB"/>
          </a:p>
        </p:txBody>
      </p:sp>
    </p:spTree>
    <p:extLst>
      <p:ext uri="{BB962C8B-B14F-4D97-AF65-F5344CB8AC3E}">
        <p14:creationId xmlns:p14="http://schemas.microsoft.com/office/powerpoint/2010/main" val="12360273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Verbally tell parents what topics you know you are covering.</a:t>
            </a:r>
          </a:p>
        </p:txBody>
      </p:sp>
      <p:sp>
        <p:nvSpPr>
          <p:cNvPr id="4" name="Slide Number Placeholder 3"/>
          <p:cNvSpPr>
            <a:spLocks noGrp="1"/>
          </p:cNvSpPr>
          <p:nvPr>
            <p:ph type="sldNum" sz="quarter" idx="10"/>
          </p:nvPr>
        </p:nvSpPr>
        <p:spPr/>
        <p:txBody>
          <a:bodyPr/>
          <a:lstStyle/>
          <a:p>
            <a:fld id="{B352A02D-4A97-4482-93AC-C84E56440535}" type="slidenum">
              <a:rPr lang="en-GB" smtClean="0"/>
              <a:t>14</a:t>
            </a:fld>
            <a:endParaRPr lang="en-GB"/>
          </a:p>
        </p:txBody>
      </p:sp>
    </p:spTree>
    <p:extLst>
      <p:ext uri="{BB962C8B-B14F-4D97-AF65-F5344CB8AC3E}">
        <p14:creationId xmlns:p14="http://schemas.microsoft.com/office/powerpoint/2010/main" val="28776823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9/14/2026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mailto:senco@tackley.oxon.sch.uk"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p:cNvGrpSpPr/>
        <p:nvPr/>
      </p:nvGrpSpPr>
      <p:grpSpPr>
        <a:xfrm>
          <a:off x="0" y="0"/>
          <a:ext cx="0" cy="0"/>
          <a:chOff x="0" y="0"/>
          <a:chExt cx="0" cy="0"/>
        </a:xfrm>
      </p:grpSpPr>
      <p:grpSp>
        <p:nvGrpSpPr>
          <p:cNvPr id="2" name="Group 2"/>
          <p:cNvGrpSpPr/>
          <p:nvPr/>
        </p:nvGrpSpPr>
        <p:grpSpPr>
          <a:xfrm>
            <a:off x="304800" y="203035"/>
            <a:ext cx="17602200" cy="9867422"/>
            <a:chOff x="0" y="0"/>
            <a:chExt cx="3376133" cy="2368810"/>
          </a:xfrm>
        </p:grpSpPr>
        <p:sp>
          <p:nvSpPr>
            <p:cNvPr id="3" name="Freeform 3"/>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p:cNvSpPr/>
          <p:nvPr/>
        </p:nvSpPr>
        <p:spPr>
          <a:xfrm>
            <a:off x="595422" y="495300"/>
            <a:ext cx="16930577"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p:cNvGrpSpPr/>
          <p:nvPr/>
        </p:nvGrpSpPr>
        <p:grpSpPr>
          <a:xfrm>
            <a:off x="838199" y="704764"/>
            <a:ext cx="16383000" cy="8863964"/>
            <a:chOff x="0" y="0"/>
            <a:chExt cx="4416319" cy="3035684"/>
          </a:xfrm>
          <a:solidFill>
            <a:schemeClr val="bg1"/>
          </a:solidFill>
        </p:grpSpPr>
        <p:sp>
          <p:nvSpPr>
            <p:cNvPr id="7" name="Freeform 7"/>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pic>
        <p:nvPicPr>
          <p:cNvPr id="9" name="Picture 9"/>
          <p:cNvPicPr>
            <a:picLocks noChangeAspect="1"/>
          </p:cNvPicPr>
          <p:nvPr/>
        </p:nvPicPr>
        <p:blipFill>
          <a:blip r:embed="rId2"/>
          <a:srcRect/>
          <a:stretch>
            <a:fillRect/>
          </a:stretch>
        </p:blipFill>
        <p:spPr>
          <a:xfrm>
            <a:off x="13763624" y="6210300"/>
            <a:ext cx="3103037" cy="3027812"/>
          </a:xfrm>
          <a:prstGeom prst="rect">
            <a:avLst/>
          </a:prstGeom>
        </p:spPr>
      </p:pic>
      <p:pic>
        <p:nvPicPr>
          <p:cNvPr id="10" name="Picture 10"/>
          <p:cNvPicPr>
            <a:picLocks noChangeAspect="1"/>
          </p:cNvPicPr>
          <p:nvPr/>
        </p:nvPicPr>
        <p:blipFill>
          <a:blip r:embed="rId3"/>
          <a:srcRect/>
          <a:stretch>
            <a:fillRect/>
          </a:stretch>
        </p:blipFill>
        <p:spPr>
          <a:xfrm>
            <a:off x="1295400" y="3724639"/>
            <a:ext cx="3827525" cy="3189604"/>
          </a:xfrm>
          <a:prstGeom prst="rect">
            <a:avLst/>
          </a:prstGeom>
        </p:spPr>
      </p:pic>
      <p:pic>
        <p:nvPicPr>
          <p:cNvPr id="13" name="Picture 13"/>
          <p:cNvPicPr>
            <a:picLocks noChangeAspect="1"/>
          </p:cNvPicPr>
          <p:nvPr/>
        </p:nvPicPr>
        <p:blipFill>
          <a:blip r:embed="rId4"/>
          <a:srcRect/>
          <a:stretch>
            <a:fillRect/>
          </a:stretch>
        </p:blipFill>
        <p:spPr>
          <a:xfrm>
            <a:off x="14201814" y="973111"/>
            <a:ext cx="2664847" cy="2656306"/>
          </a:xfrm>
          <a:prstGeom prst="rect">
            <a:avLst/>
          </a:prstGeom>
        </p:spPr>
      </p:pic>
      <p:sp>
        <p:nvSpPr>
          <p:cNvPr id="14" name="TextBox 14"/>
          <p:cNvSpPr txBox="1"/>
          <p:nvPr/>
        </p:nvSpPr>
        <p:spPr>
          <a:xfrm>
            <a:off x="3376303" y="1081033"/>
            <a:ext cx="11412000" cy="4873129"/>
          </a:xfrm>
          <a:prstGeom prst="rect">
            <a:avLst/>
          </a:prstGeom>
        </p:spPr>
        <p:txBody>
          <a:bodyPr lIns="0" tIns="0" rIns="0" bIns="0" rtlCol="0" anchor="t">
            <a:spAutoFit/>
          </a:bodyPr>
          <a:lstStyle/>
          <a:p>
            <a:pPr algn="ctr">
              <a:lnSpc>
                <a:spcPts val="9459"/>
              </a:lnSpc>
            </a:pPr>
            <a:r>
              <a:rPr lang="en-US" sz="8000" dirty="0">
                <a:latin typeface="Blushes"/>
              </a:rPr>
              <a:t>Welcome to </a:t>
            </a:r>
          </a:p>
          <a:p>
            <a:pPr algn="ctr">
              <a:lnSpc>
                <a:spcPts val="9459"/>
              </a:lnSpc>
            </a:pPr>
            <a:r>
              <a:rPr lang="en-US" sz="8000">
                <a:latin typeface="Blushes"/>
              </a:rPr>
              <a:t>Jemison </a:t>
            </a:r>
            <a:r>
              <a:rPr lang="en-US" sz="8000" dirty="0">
                <a:latin typeface="Blushes"/>
              </a:rPr>
              <a:t>Class</a:t>
            </a:r>
          </a:p>
          <a:p>
            <a:pPr algn="ctr">
              <a:lnSpc>
                <a:spcPts val="9459"/>
              </a:lnSpc>
            </a:pPr>
            <a:endParaRPr lang="en-US" sz="8000" dirty="0">
              <a:latin typeface="Blushes"/>
            </a:endParaRPr>
          </a:p>
          <a:p>
            <a:pPr algn="ctr">
              <a:lnSpc>
                <a:spcPts val="9459"/>
              </a:lnSpc>
            </a:pPr>
            <a:endParaRPr lang="en-US" sz="8000" dirty="0">
              <a:latin typeface="Blushes"/>
            </a:endParaRPr>
          </a:p>
        </p:txBody>
      </p:sp>
      <p:pic>
        <p:nvPicPr>
          <p:cNvPr id="16" name="Pictur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6171" y="3826285"/>
            <a:ext cx="2532264" cy="2634430"/>
          </a:xfrm>
          <a:prstGeom prst="rect">
            <a:avLst/>
          </a:prstGeom>
        </p:spPr>
      </p:pic>
      <p:sp>
        <p:nvSpPr>
          <p:cNvPr id="17" name="TextBox 16"/>
          <p:cNvSpPr txBox="1"/>
          <p:nvPr/>
        </p:nvSpPr>
        <p:spPr>
          <a:xfrm>
            <a:off x="6939940" y="6914243"/>
            <a:ext cx="4179519" cy="2123658"/>
          </a:xfrm>
          <a:prstGeom prst="rect">
            <a:avLst/>
          </a:prstGeom>
          <a:noFill/>
        </p:spPr>
        <p:txBody>
          <a:bodyPr wrap="square" rtlCol="0">
            <a:spAutoFit/>
          </a:bodyPr>
          <a:lstStyle/>
          <a:p>
            <a:pPr algn="ctr"/>
            <a:r>
              <a:rPr lang="en-GB" sz="4400" dirty="0">
                <a:latin typeface="Blushes" panose="020B0604020202020204" charset="0"/>
              </a:rPr>
              <a:t>Be Curious</a:t>
            </a:r>
          </a:p>
          <a:p>
            <a:pPr algn="ctr"/>
            <a:r>
              <a:rPr lang="en-GB" sz="4400" dirty="0">
                <a:latin typeface="Blushes" panose="020B0604020202020204" charset="0"/>
              </a:rPr>
              <a:t>Be Kind </a:t>
            </a:r>
          </a:p>
          <a:p>
            <a:pPr algn="ctr"/>
            <a:r>
              <a:rPr lang="en-GB" sz="4400" dirty="0">
                <a:latin typeface="Blushes" panose="020B0604020202020204" charset="0"/>
              </a:rPr>
              <a:t>Be Responsible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a:extLst>
            <a:ext uri="{FF2B5EF4-FFF2-40B4-BE49-F238E27FC236}">
              <a16:creationId xmlns:a16="http://schemas.microsoft.com/office/drawing/2014/main" id="{22948D0D-DF45-A492-CEAD-1AA54DB9C2BD}"/>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34E19E88-A814-378D-D784-8B3B85957B11}"/>
              </a:ext>
            </a:extLst>
          </p:cNvPr>
          <p:cNvGrpSpPr/>
          <p:nvPr/>
        </p:nvGrpSpPr>
        <p:grpSpPr>
          <a:xfrm>
            <a:off x="304800" y="203035"/>
            <a:ext cx="17713036" cy="9867422"/>
            <a:chOff x="0" y="0"/>
            <a:chExt cx="3376133" cy="2368810"/>
          </a:xfrm>
        </p:grpSpPr>
        <p:sp>
          <p:nvSpPr>
            <p:cNvPr id="3" name="Freeform 3">
              <a:extLst>
                <a:ext uri="{FF2B5EF4-FFF2-40B4-BE49-F238E27FC236}">
                  <a16:creationId xmlns:a16="http://schemas.microsoft.com/office/drawing/2014/main" id="{0F5B182F-8B85-B303-8876-F45376064F54}"/>
                </a:ext>
              </a:extLst>
            </p:cNvPr>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a:extLst>
              <a:ext uri="{FF2B5EF4-FFF2-40B4-BE49-F238E27FC236}">
                <a16:creationId xmlns:a16="http://schemas.microsoft.com/office/drawing/2014/main" id="{2A58FD4A-3A01-11D8-9B2B-209CA6BBB299}"/>
              </a:ext>
            </a:extLst>
          </p:cNvPr>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a:extLst>
              <a:ext uri="{FF2B5EF4-FFF2-40B4-BE49-F238E27FC236}">
                <a16:creationId xmlns:a16="http://schemas.microsoft.com/office/drawing/2014/main" id="{BDF6B3DB-96B9-4EDA-32CB-0B035E2C73CF}"/>
              </a:ext>
            </a:extLst>
          </p:cNvPr>
          <p:cNvGrpSpPr/>
          <p:nvPr/>
        </p:nvGrpSpPr>
        <p:grpSpPr>
          <a:xfrm>
            <a:off x="838200" y="699136"/>
            <a:ext cx="16611600" cy="8863964"/>
            <a:chOff x="0" y="0"/>
            <a:chExt cx="4416319" cy="3035684"/>
          </a:xfrm>
          <a:solidFill>
            <a:schemeClr val="bg1"/>
          </a:solidFill>
        </p:grpSpPr>
        <p:sp>
          <p:nvSpPr>
            <p:cNvPr id="7" name="Freeform 7">
              <a:extLst>
                <a:ext uri="{FF2B5EF4-FFF2-40B4-BE49-F238E27FC236}">
                  <a16:creationId xmlns:a16="http://schemas.microsoft.com/office/drawing/2014/main" id="{A9371AFD-9268-6743-3E37-C44F747412E0}"/>
                </a:ext>
              </a:extLst>
            </p:cNvPr>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3" name="TextBox 12">
            <a:extLst>
              <a:ext uri="{FF2B5EF4-FFF2-40B4-BE49-F238E27FC236}">
                <a16:creationId xmlns:a16="http://schemas.microsoft.com/office/drawing/2014/main" id="{14247BAD-9955-2863-EC43-2EA09AA06DFB}"/>
              </a:ext>
            </a:extLst>
          </p:cNvPr>
          <p:cNvSpPr txBox="1"/>
          <p:nvPr/>
        </p:nvSpPr>
        <p:spPr>
          <a:xfrm>
            <a:off x="2209799" y="730309"/>
            <a:ext cx="13595823" cy="923330"/>
          </a:xfrm>
          <a:prstGeom prst="rect">
            <a:avLst/>
          </a:prstGeom>
          <a:noFill/>
        </p:spPr>
        <p:txBody>
          <a:bodyPr wrap="square" rtlCol="0">
            <a:spAutoFit/>
          </a:bodyPr>
          <a:lstStyle/>
          <a:p>
            <a:pPr algn="ctr"/>
            <a:r>
              <a:rPr lang="en-GB" sz="5400" dirty="0">
                <a:latin typeface="Blushes" panose="020B0604020202020204" charset="0"/>
              </a:rPr>
              <a:t>Behaviour at Tackley</a:t>
            </a:r>
          </a:p>
        </p:txBody>
      </p:sp>
      <p:sp>
        <p:nvSpPr>
          <p:cNvPr id="5" name="TextBox 4">
            <a:extLst>
              <a:ext uri="{FF2B5EF4-FFF2-40B4-BE49-F238E27FC236}">
                <a16:creationId xmlns:a16="http://schemas.microsoft.com/office/drawing/2014/main" id="{D44384D9-BE28-0EBF-EEAA-2584DDF3C057}"/>
              </a:ext>
            </a:extLst>
          </p:cNvPr>
          <p:cNvSpPr txBox="1"/>
          <p:nvPr/>
        </p:nvSpPr>
        <p:spPr>
          <a:xfrm>
            <a:off x="914400" y="1945905"/>
            <a:ext cx="16306800" cy="7478970"/>
          </a:xfrm>
          <a:prstGeom prst="rect">
            <a:avLst/>
          </a:prstGeom>
          <a:noFill/>
        </p:spPr>
        <p:txBody>
          <a:bodyPr wrap="square">
            <a:spAutoFit/>
          </a:bodyPr>
          <a:lstStyle/>
          <a:p>
            <a:pPr>
              <a:buNone/>
            </a:pPr>
            <a:r>
              <a:rPr lang="en-GB" sz="3200" dirty="0">
                <a:latin typeface="Blushes" panose="020B0604020202020204" charset="0"/>
              </a:rPr>
              <a:t>At Tackley, behaviour is taught, practised and revisited, just like any other part of the curriculum. It helps children develop the knowledge, skills and habits they need to make positive choices, feel safe and be ready to learn.</a:t>
            </a:r>
          </a:p>
          <a:p>
            <a:pPr>
              <a:buNone/>
            </a:pPr>
            <a:r>
              <a:rPr lang="en-GB" sz="3200" dirty="0">
                <a:latin typeface="Blushes" panose="020B0604020202020204" charset="0"/>
              </a:rPr>
              <a:t>Our behaviour curriculum is built around our three shared values:</a:t>
            </a:r>
          </a:p>
          <a:p>
            <a:pPr>
              <a:buNone/>
            </a:pPr>
            <a:r>
              <a:rPr lang="en-GB" sz="3200" b="1" dirty="0">
                <a:latin typeface="Blushes" panose="020B0604020202020204" charset="0"/>
              </a:rPr>
              <a:t>Be Kind</a:t>
            </a:r>
            <a:br>
              <a:rPr lang="en-GB" sz="3200" dirty="0">
                <a:latin typeface="Blushes" panose="020B0604020202020204" charset="0"/>
              </a:rPr>
            </a:br>
            <a:r>
              <a:rPr lang="en-GB" sz="3200" dirty="0">
                <a:latin typeface="Blushes" panose="020B0604020202020204" charset="0"/>
              </a:rPr>
              <a:t>Children learn to show care, respect and empathy through kind words, actions, listening, including others and repairing relationships when things go wrong.</a:t>
            </a:r>
          </a:p>
          <a:p>
            <a:pPr>
              <a:buNone/>
            </a:pPr>
            <a:r>
              <a:rPr lang="en-GB" sz="3200" b="1" dirty="0">
                <a:latin typeface="Blushes" panose="020B0604020202020204" charset="0"/>
              </a:rPr>
              <a:t>Be Curious</a:t>
            </a:r>
            <a:br>
              <a:rPr lang="en-GB" sz="3200" dirty="0">
                <a:latin typeface="Blushes" panose="020B0604020202020204" charset="0"/>
              </a:rPr>
            </a:br>
            <a:r>
              <a:rPr lang="en-GB" sz="3200" dirty="0">
                <a:latin typeface="Blushes" panose="020B0604020202020204" charset="0"/>
              </a:rPr>
              <a:t>Children are encouraged to ask questions, try their best, learn from mistakes, show resilience and take pride in their learning.</a:t>
            </a:r>
          </a:p>
          <a:p>
            <a:pPr>
              <a:buNone/>
            </a:pPr>
            <a:r>
              <a:rPr lang="en-GB" sz="3200" b="1" dirty="0">
                <a:latin typeface="Blushes" panose="020B0604020202020204" charset="0"/>
              </a:rPr>
              <a:t>Be Responsible</a:t>
            </a:r>
            <a:br>
              <a:rPr lang="en-GB" sz="3200" dirty="0">
                <a:latin typeface="Blushes" panose="020B0604020202020204" charset="0"/>
              </a:rPr>
            </a:br>
            <a:r>
              <a:rPr lang="en-GB" sz="3200" dirty="0">
                <a:latin typeface="Blushes" panose="020B0604020202020204" charset="0"/>
              </a:rPr>
              <a:t>Children learn to follow routines, make safe choices, look after belongings, take ownership of their behaviour and ask for help appropriately.</a:t>
            </a:r>
          </a:p>
          <a:p>
            <a:pPr>
              <a:buNone/>
            </a:pPr>
            <a:r>
              <a:rPr lang="en-GB" sz="3200" dirty="0">
                <a:latin typeface="Blushes" panose="020B0604020202020204" charset="0"/>
              </a:rPr>
              <a:t>The curriculum is taught explicitly at the start of the year, revisited each term and reinforced daily across lessons, transitions, playtimes and lunchtimes. </a:t>
            </a:r>
          </a:p>
        </p:txBody>
      </p:sp>
    </p:spTree>
    <p:extLst>
      <p:ext uri="{BB962C8B-B14F-4D97-AF65-F5344CB8AC3E}">
        <p14:creationId xmlns:p14="http://schemas.microsoft.com/office/powerpoint/2010/main" val="10494564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a:extLst>
            <a:ext uri="{FF2B5EF4-FFF2-40B4-BE49-F238E27FC236}">
              <a16:creationId xmlns:a16="http://schemas.microsoft.com/office/drawing/2014/main" id="{1AB1CB01-6796-653B-3947-FE0DC350C252}"/>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C98E2489-B47C-BAC6-BAC5-BDEA1BEEAE47}"/>
              </a:ext>
            </a:extLst>
          </p:cNvPr>
          <p:cNvGrpSpPr/>
          <p:nvPr/>
        </p:nvGrpSpPr>
        <p:grpSpPr>
          <a:xfrm>
            <a:off x="304800" y="203035"/>
            <a:ext cx="17713036" cy="9867422"/>
            <a:chOff x="0" y="0"/>
            <a:chExt cx="3376133" cy="2368810"/>
          </a:xfrm>
        </p:grpSpPr>
        <p:sp>
          <p:nvSpPr>
            <p:cNvPr id="3" name="Freeform 3">
              <a:extLst>
                <a:ext uri="{FF2B5EF4-FFF2-40B4-BE49-F238E27FC236}">
                  <a16:creationId xmlns:a16="http://schemas.microsoft.com/office/drawing/2014/main" id="{4E1390D1-2BEF-D6ED-C52D-9388F2C923F4}"/>
                </a:ext>
              </a:extLst>
            </p:cNvPr>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a:extLst>
              <a:ext uri="{FF2B5EF4-FFF2-40B4-BE49-F238E27FC236}">
                <a16:creationId xmlns:a16="http://schemas.microsoft.com/office/drawing/2014/main" id="{BE77F5EE-F85C-4D69-1B5F-BE4DD46BF64D}"/>
              </a:ext>
            </a:extLst>
          </p:cNvPr>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a:extLst>
              <a:ext uri="{FF2B5EF4-FFF2-40B4-BE49-F238E27FC236}">
                <a16:creationId xmlns:a16="http://schemas.microsoft.com/office/drawing/2014/main" id="{D20DCBEB-7EDA-5E7D-4252-412B3C660DD9}"/>
              </a:ext>
            </a:extLst>
          </p:cNvPr>
          <p:cNvGrpSpPr/>
          <p:nvPr/>
        </p:nvGrpSpPr>
        <p:grpSpPr>
          <a:xfrm>
            <a:off x="838200" y="699136"/>
            <a:ext cx="16611600" cy="8863964"/>
            <a:chOff x="0" y="0"/>
            <a:chExt cx="4416319" cy="3035684"/>
          </a:xfrm>
          <a:solidFill>
            <a:schemeClr val="bg1"/>
          </a:solidFill>
        </p:grpSpPr>
        <p:sp>
          <p:nvSpPr>
            <p:cNvPr id="7" name="Freeform 7">
              <a:extLst>
                <a:ext uri="{FF2B5EF4-FFF2-40B4-BE49-F238E27FC236}">
                  <a16:creationId xmlns:a16="http://schemas.microsoft.com/office/drawing/2014/main" id="{F3636091-5E79-B771-AF78-2461C2CAC605}"/>
                </a:ext>
              </a:extLst>
            </p:cNvPr>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3" name="TextBox 12">
            <a:extLst>
              <a:ext uri="{FF2B5EF4-FFF2-40B4-BE49-F238E27FC236}">
                <a16:creationId xmlns:a16="http://schemas.microsoft.com/office/drawing/2014/main" id="{37CF429B-8CBA-F028-4FA7-475216B775CE}"/>
              </a:ext>
            </a:extLst>
          </p:cNvPr>
          <p:cNvSpPr txBox="1"/>
          <p:nvPr/>
        </p:nvSpPr>
        <p:spPr>
          <a:xfrm>
            <a:off x="2209799" y="730309"/>
            <a:ext cx="13595823" cy="923330"/>
          </a:xfrm>
          <a:prstGeom prst="rect">
            <a:avLst/>
          </a:prstGeom>
          <a:noFill/>
        </p:spPr>
        <p:txBody>
          <a:bodyPr wrap="square" rtlCol="0">
            <a:spAutoFit/>
          </a:bodyPr>
          <a:lstStyle/>
          <a:p>
            <a:pPr algn="ctr"/>
            <a:r>
              <a:rPr lang="en-GB" sz="5400" dirty="0">
                <a:latin typeface="Blushes" panose="020B0604020202020204" charset="0"/>
              </a:rPr>
              <a:t>Behaviour at Tackley</a:t>
            </a:r>
          </a:p>
        </p:txBody>
      </p:sp>
      <p:sp>
        <p:nvSpPr>
          <p:cNvPr id="5" name="TextBox 4">
            <a:extLst>
              <a:ext uri="{FF2B5EF4-FFF2-40B4-BE49-F238E27FC236}">
                <a16:creationId xmlns:a16="http://schemas.microsoft.com/office/drawing/2014/main" id="{2723D4E5-7B76-0B9F-BE83-DA5B268AF7CA}"/>
              </a:ext>
            </a:extLst>
          </p:cNvPr>
          <p:cNvSpPr txBox="1"/>
          <p:nvPr/>
        </p:nvSpPr>
        <p:spPr>
          <a:xfrm>
            <a:off x="914400" y="1638300"/>
            <a:ext cx="16306800" cy="7848302"/>
          </a:xfrm>
          <a:prstGeom prst="rect">
            <a:avLst/>
          </a:prstGeom>
          <a:noFill/>
        </p:spPr>
        <p:txBody>
          <a:bodyPr wrap="square">
            <a:spAutoFit/>
          </a:bodyPr>
          <a:lstStyle/>
          <a:p>
            <a:r>
              <a:rPr lang="en-GB" sz="3600" dirty="0">
                <a:latin typeface="Blushes" panose="020B0604020202020204" charset="0"/>
              </a:rPr>
              <a:t>Children are taught clear expectations for everyday routines, including:</a:t>
            </a:r>
          </a:p>
          <a:p>
            <a:r>
              <a:rPr lang="en-GB" sz="3600" b="1" dirty="0">
                <a:latin typeface="Blushes" panose="020B0604020202020204" charset="0"/>
              </a:rPr>
              <a:t>In lessons:</a:t>
            </a:r>
            <a:r>
              <a:rPr lang="en-GB" sz="3600" dirty="0">
                <a:latin typeface="Blushes" panose="020B0604020202020204" charset="0"/>
              </a:rPr>
              <a:t> listening carefully, joining in positively, having equipment ready, taking pride in presentation and trying their best.</a:t>
            </a:r>
          </a:p>
          <a:p>
            <a:r>
              <a:rPr lang="en-GB" sz="3600" b="1" dirty="0">
                <a:latin typeface="Blushes" panose="020B0604020202020204" charset="0"/>
              </a:rPr>
              <a:t>Around school:</a:t>
            </a:r>
            <a:r>
              <a:rPr lang="en-GB" sz="3600" dirty="0">
                <a:latin typeface="Blushes" panose="020B0604020202020204" charset="0"/>
              </a:rPr>
              <a:t> walking calmly, keeping left, using good manners and respecting learning spaces.</a:t>
            </a:r>
          </a:p>
          <a:p>
            <a:r>
              <a:rPr lang="en-GB" sz="3600" b="1" dirty="0">
                <a:latin typeface="Blushes" panose="020B0604020202020204" charset="0"/>
              </a:rPr>
              <a:t>At playtime and lunchtime:</a:t>
            </a:r>
            <a:r>
              <a:rPr lang="en-GB" sz="3600" dirty="0">
                <a:latin typeface="Blushes" panose="020B0604020202020204" charset="0"/>
              </a:rPr>
              <a:t> sharing equipment, lining up sensibly, using good table manners, following adult instructions and tidying up after themselves.</a:t>
            </a:r>
          </a:p>
          <a:p>
            <a:r>
              <a:rPr lang="en-GB" sz="3600" dirty="0">
                <a:latin typeface="Blushes" panose="020B0604020202020204" charset="0"/>
              </a:rPr>
              <a:t>As children move through the school, expectations develop from following simple routines and naming feelings in Early Years, to self-regulation, resolving conflicts, supporting peers and taking leadership responsibility in Upper Key Stage 2.</a:t>
            </a:r>
          </a:p>
          <a:p>
            <a:r>
              <a:rPr lang="en-GB" sz="3600" dirty="0">
                <a:latin typeface="Blushes" panose="020B0604020202020204" charset="0"/>
              </a:rPr>
              <a:t>Where needed, the curriculum is adapted for individual children, including visual supports, pre-teaching, alternative ways to show expected behaviours and regulation before reparation.</a:t>
            </a:r>
          </a:p>
        </p:txBody>
      </p:sp>
    </p:spTree>
    <p:extLst>
      <p:ext uri="{BB962C8B-B14F-4D97-AF65-F5344CB8AC3E}">
        <p14:creationId xmlns:p14="http://schemas.microsoft.com/office/powerpoint/2010/main" val="1267383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a:extLst>
            <a:ext uri="{FF2B5EF4-FFF2-40B4-BE49-F238E27FC236}">
              <a16:creationId xmlns:a16="http://schemas.microsoft.com/office/drawing/2014/main" id="{B85034BF-FF7F-D7DE-1E83-056A002E2906}"/>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AAA973A4-6973-03D2-1709-AA5AAEE4612F}"/>
              </a:ext>
            </a:extLst>
          </p:cNvPr>
          <p:cNvGrpSpPr/>
          <p:nvPr/>
        </p:nvGrpSpPr>
        <p:grpSpPr>
          <a:xfrm>
            <a:off x="304800" y="203035"/>
            <a:ext cx="17713036" cy="9867422"/>
            <a:chOff x="0" y="0"/>
            <a:chExt cx="3376133" cy="2368810"/>
          </a:xfrm>
        </p:grpSpPr>
        <p:sp>
          <p:nvSpPr>
            <p:cNvPr id="3" name="Freeform 3">
              <a:extLst>
                <a:ext uri="{FF2B5EF4-FFF2-40B4-BE49-F238E27FC236}">
                  <a16:creationId xmlns:a16="http://schemas.microsoft.com/office/drawing/2014/main" id="{82B309F5-32A3-14A8-9932-B54AA5110BB7}"/>
                </a:ext>
              </a:extLst>
            </p:cNvPr>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a:extLst>
              <a:ext uri="{FF2B5EF4-FFF2-40B4-BE49-F238E27FC236}">
                <a16:creationId xmlns:a16="http://schemas.microsoft.com/office/drawing/2014/main" id="{82E79A3B-523D-5DF1-84E7-F4E99B32EFE0}"/>
              </a:ext>
            </a:extLst>
          </p:cNvPr>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a:extLst>
              <a:ext uri="{FF2B5EF4-FFF2-40B4-BE49-F238E27FC236}">
                <a16:creationId xmlns:a16="http://schemas.microsoft.com/office/drawing/2014/main" id="{E87EC62A-A606-493B-8116-4E2604FC008C}"/>
              </a:ext>
            </a:extLst>
          </p:cNvPr>
          <p:cNvGrpSpPr/>
          <p:nvPr/>
        </p:nvGrpSpPr>
        <p:grpSpPr>
          <a:xfrm>
            <a:off x="838200" y="699136"/>
            <a:ext cx="16611600" cy="8863964"/>
            <a:chOff x="0" y="0"/>
            <a:chExt cx="4416319" cy="3035684"/>
          </a:xfrm>
          <a:solidFill>
            <a:schemeClr val="bg1"/>
          </a:solidFill>
        </p:grpSpPr>
        <p:sp>
          <p:nvSpPr>
            <p:cNvPr id="7" name="Freeform 7">
              <a:extLst>
                <a:ext uri="{FF2B5EF4-FFF2-40B4-BE49-F238E27FC236}">
                  <a16:creationId xmlns:a16="http://schemas.microsoft.com/office/drawing/2014/main" id="{5B94B458-4835-507B-F5C4-3F27F3B6F5A0}"/>
                </a:ext>
              </a:extLst>
            </p:cNvPr>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3" name="TextBox 12">
            <a:extLst>
              <a:ext uri="{FF2B5EF4-FFF2-40B4-BE49-F238E27FC236}">
                <a16:creationId xmlns:a16="http://schemas.microsoft.com/office/drawing/2014/main" id="{C970CF1F-D90C-DB63-E40A-08390AB885C9}"/>
              </a:ext>
            </a:extLst>
          </p:cNvPr>
          <p:cNvSpPr txBox="1"/>
          <p:nvPr/>
        </p:nvSpPr>
        <p:spPr>
          <a:xfrm>
            <a:off x="2209799" y="730309"/>
            <a:ext cx="13595823" cy="923330"/>
          </a:xfrm>
          <a:prstGeom prst="rect">
            <a:avLst/>
          </a:prstGeom>
          <a:noFill/>
        </p:spPr>
        <p:txBody>
          <a:bodyPr wrap="square" rtlCol="0">
            <a:spAutoFit/>
          </a:bodyPr>
          <a:lstStyle/>
          <a:p>
            <a:pPr algn="ctr"/>
            <a:r>
              <a:rPr lang="en-GB" sz="5400" dirty="0">
                <a:latin typeface="Blushes" panose="020B0604020202020204" charset="0"/>
              </a:rPr>
              <a:t>How Parents Can Support Their Child</a:t>
            </a:r>
          </a:p>
        </p:txBody>
      </p:sp>
      <p:sp>
        <p:nvSpPr>
          <p:cNvPr id="5" name="TextBox 4">
            <a:extLst>
              <a:ext uri="{FF2B5EF4-FFF2-40B4-BE49-F238E27FC236}">
                <a16:creationId xmlns:a16="http://schemas.microsoft.com/office/drawing/2014/main" id="{68A4E6A2-554A-651D-AFC0-6812E711969E}"/>
              </a:ext>
            </a:extLst>
          </p:cNvPr>
          <p:cNvSpPr txBox="1"/>
          <p:nvPr/>
        </p:nvSpPr>
        <p:spPr>
          <a:xfrm>
            <a:off x="914400" y="2242483"/>
            <a:ext cx="16306800" cy="6247864"/>
          </a:xfrm>
          <a:prstGeom prst="rect">
            <a:avLst/>
          </a:prstGeom>
          <a:noFill/>
        </p:spPr>
        <p:txBody>
          <a:bodyPr wrap="square">
            <a:spAutoFit/>
          </a:bodyPr>
          <a:lstStyle/>
          <a:p>
            <a:r>
              <a:rPr lang="en-GB" sz="4000" dirty="0">
                <a:latin typeface="Blushes" panose="020B0604020202020204" charset="0"/>
              </a:rPr>
              <a:t>Parents and carers play an important role in helping children feel happy, confident and ready to learn each day.</a:t>
            </a:r>
          </a:p>
          <a:p>
            <a:endParaRPr lang="en-GB" sz="4000" dirty="0">
              <a:latin typeface="Blushes" panose="020B0604020202020204" charset="0"/>
            </a:endParaRPr>
          </a:p>
          <a:p>
            <a:r>
              <a:rPr lang="en-GB" sz="4000" dirty="0">
                <a:latin typeface="Blushes" panose="020B0604020202020204" charset="0"/>
              </a:rPr>
              <a:t>You can support your child by:</a:t>
            </a:r>
          </a:p>
          <a:p>
            <a:endParaRPr lang="en-GB" sz="4000" dirty="0">
              <a:latin typeface="Blushes" panose="020B0604020202020204" charset="0"/>
            </a:endParaRPr>
          </a:p>
          <a:p>
            <a:r>
              <a:rPr lang="en-GB" sz="4000" b="1" dirty="0">
                <a:latin typeface="Blushes" panose="020B0604020202020204" charset="0"/>
              </a:rPr>
              <a:t>Being ready for school</a:t>
            </a:r>
            <a:endParaRPr lang="en-GB" sz="4000" dirty="0">
              <a:latin typeface="Blushes" panose="020B0604020202020204" charset="0"/>
            </a:endParaRPr>
          </a:p>
          <a:p>
            <a:r>
              <a:rPr lang="en-GB" sz="4000" dirty="0">
                <a:latin typeface="Blushes" panose="020B0604020202020204" charset="0"/>
              </a:rPr>
              <a:t>Arriving on time every day and supporting good attendance </a:t>
            </a:r>
          </a:p>
          <a:p>
            <a:r>
              <a:rPr lang="en-GB" sz="4000" dirty="0">
                <a:latin typeface="Blushes" panose="020B0604020202020204" charset="0"/>
              </a:rPr>
              <a:t>Making sure your child has had a healthy breakfast </a:t>
            </a:r>
          </a:p>
          <a:p>
            <a:r>
              <a:rPr lang="en-GB" sz="4000" dirty="0">
                <a:latin typeface="Blushes" panose="020B0604020202020204" charset="0"/>
              </a:rPr>
              <a:t>Providing a healthy lunch or helping them choose a balanced school meal </a:t>
            </a:r>
          </a:p>
          <a:p>
            <a:r>
              <a:rPr lang="en-GB" sz="4000" dirty="0">
                <a:latin typeface="Blushes" panose="020B0604020202020204" charset="0"/>
              </a:rPr>
              <a:t>Ensuring your child has the correct school uniform, PE kit and equipment </a:t>
            </a:r>
          </a:p>
        </p:txBody>
      </p:sp>
    </p:spTree>
    <p:extLst>
      <p:ext uri="{BB962C8B-B14F-4D97-AF65-F5344CB8AC3E}">
        <p14:creationId xmlns:p14="http://schemas.microsoft.com/office/powerpoint/2010/main" val="7429905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a:extLst>
            <a:ext uri="{FF2B5EF4-FFF2-40B4-BE49-F238E27FC236}">
              <a16:creationId xmlns:a16="http://schemas.microsoft.com/office/drawing/2014/main" id="{F399E255-218F-8DED-FFDF-B9D45718937D}"/>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5ABCF6F9-EFCE-F033-5CA0-A477D9C36D85}"/>
              </a:ext>
            </a:extLst>
          </p:cNvPr>
          <p:cNvGrpSpPr/>
          <p:nvPr/>
        </p:nvGrpSpPr>
        <p:grpSpPr>
          <a:xfrm>
            <a:off x="304800" y="203035"/>
            <a:ext cx="17713036" cy="9867422"/>
            <a:chOff x="0" y="0"/>
            <a:chExt cx="3376133" cy="2368810"/>
          </a:xfrm>
        </p:grpSpPr>
        <p:sp>
          <p:nvSpPr>
            <p:cNvPr id="3" name="Freeform 3">
              <a:extLst>
                <a:ext uri="{FF2B5EF4-FFF2-40B4-BE49-F238E27FC236}">
                  <a16:creationId xmlns:a16="http://schemas.microsoft.com/office/drawing/2014/main" id="{5AFA4868-164A-F060-3D2E-C767AED534D0}"/>
                </a:ext>
              </a:extLst>
            </p:cNvPr>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a:extLst>
              <a:ext uri="{FF2B5EF4-FFF2-40B4-BE49-F238E27FC236}">
                <a16:creationId xmlns:a16="http://schemas.microsoft.com/office/drawing/2014/main" id="{5FAFBFA0-DA1F-86FF-CA03-6D7550B4E6A6}"/>
              </a:ext>
            </a:extLst>
          </p:cNvPr>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a:extLst>
              <a:ext uri="{FF2B5EF4-FFF2-40B4-BE49-F238E27FC236}">
                <a16:creationId xmlns:a16="http://schemas.microsoft.com/office/drawing/2014/main" id="{FC4C089D-1464-8924-2B6A-CED48766ACE0}"/>
              </a:ext>
            </a:extLst>
          </p:cNvPr>
          <p:cNvGrpSpPr/>
          <p:nvPr/>
        </p:nvGrpSpPr>
        <p:grpSpPr>
          <a:xfrm>
            <a:off x="838200" y="699136"/>
            <a:ext cx="16611600" cy="8863964"/>
            <a:chOff x="0" y="0"/>
            <a:chExt cx="4416319" cy="3035684"/>
          </a:xfrm>
          <a:solidFill>
            <a:schemeClr val="bg1"/>
          </a:solidFill>
        </p:grpSpPr>
        <p:sp>
          <p:nvSpPr>
            <p:cNvPr id="7" name="Freeform 7">
              <a:extLst>
                <a:ext uri="{FF2B5EF4-FFF2-40B4-BE49-F238E27FC236}">
                  <a16:creationId xmlns:a16="http://schemas.microsoft.com/office/drawing/2014/main" id="{46D71B31-8CF7-B726-7199-1177CCB69802}"/>
                </a:ext>
              </a:extLst>
            </p:cNvPr>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3" name="TextBox 12">
            <a:extLst>
              <a:ext uri="{FF2B5EF4-FFF2-40B4-BE49-F238E27FC236}">
                <a16:creationId xmlns:a16="http://schemas.microsoft.com/office/drawing/2014/main" id="{8D7D80B1-3B72-C458-57D8-DA52AB7C91AE}"/>
              </a:ext>
            </a:extLst>
          </p:cNvPr>
          <p:cNvSpPr txBox="1"/>
          <p:nvPr/>
        </p:nvSpPr>
        <p:spPr>
          <a:xfrm>
            <a:off x="2209799" y="730309"/>
            <a:ext cx="13595823" cy="923330"/>
          </a:xfrm>
          <a:prstGeom prst="rect">
            <a:avLst/>
          </a:prstGeom>
          <a:noFill/>
        </p:spPr>
        <p:txBody>
          <a:bodyPr wrap="square" rtlCol="0">
            <a:spAutoFit/>
          </a:bodyPr>
          <a:lstStyle/>
          <a:p>
            <a:pPr algn="ctr"/>
            <a:r>
              <a:rPr lang="en-GB" sz="5400" dirty="0">
                <a:latin typeface="Blushes" panose="020B0604020202020204" charset="0"/>
              </a:rPr>
              <a:t>How Parents Can Support Their Child</a:t>
            </a:r>
          </a:p>
        </p:txBody>
      </p:sp>
      <p:sp>
        <p:nvSpPr>
          <p:cNvPr id="5" name="TextBox 4">
            <a:extLst>
              <a:ext uri="{FF2B5EF4-FFF2-40B4-BE49-F238E27FC236}">
                <a16:creationId xmlns:a16="http://schemas.microsoft.com/office/drawing/2014/main" id="{68205594-A6CE-FB51-DDA1-EF2B59A7EFCF}"/>
              </a:ext>
            </a:extLst>
          </p:cNvPr>
          <p:cNvSpPr txBox="1"/>
          <p:nvPr/>
        </p:nvSpPr>
        <p:spPr>
          <a:xfrm>
            <a:off x="914400" y="1638300"/>
            <a:ext cx="16306800" cy="7940635"/>
          </a:xfrm>
          <a:prstGeom prst="rect">
            <a:avLst/>
          </a:prstGeom>
          <a:noFill/>
        </p:spPr>
        <p:txBody>
          <a:bodyPr wrap="square">
            <a:spAutoFit/>
          </a:bodyPr>
          <a:lstStyle/>
          <a:p>
            <a:r>
              <a:rPr lang="en-GB" sz="3400" b="1" dirty="0">
                <a:latin typeface="Blushes" panose="020B0604020202020204" charset="0"/>
              </a:rPr>
              <a:t>Supporting learning and behaviour</a:t>
            </a:r>
          </a:p>
          <a:p>
            <a:r>
              <a:rPr lang="en-GB" sz="3400" dirty="0">
                <a:latin typeface="Blushes" panose="020B0604020202020204" charset="0"/>
              </a:rPr>
              <a:t>Valuing learning and talking positively about school </a:t>
            </a:r>
          </a:p>
          <a:p>
            <a:r>
              <a:rPr lang="en-GB" sz="3400" dirty="0">
                <a:latin typeface="Blushes" panose="020B0604020202020204" charset="0"/>
              </a:rPr>
              <a:t>Encouraging your child to try their best and take pride in their work </a:t>
            </a:r>
          </a:p>
          <a:p>
            <a:r>
              <a:rPr lang="en-GB" sz="3400" dirty="0">
                <a:latin typeface="Blushes" panose="020B0604020202020204" charset="0"/>
              </a:rPr>
              <a:t>Helping with homework, reading, spellings and times tables </a:t>
            </a:r>
          </a:p>
          <a:p>
            <a:r>
              <a:rPr lang="en-GB" sz="3400" dirty="0">
                <a:latin typeface="Blushes" panose="020B0604020202020204" charset="0"/>
              </a:rPr>
              <a:t>Supporting school behaviour expectations: </a:t>
            </a:r>
            <a:r>
              <a:rPr lang="en-GB" sz="3400" b="1" dirty="0">
                <a:latin typeface="Blushes" panose="020B0604020202020204" charset="0"/>
              </a:rPr>
              <a:t>Be Kind, Be Curious, Be Responsible</a:t>
            </a:r>
            <a:r>
              <a:rPr lang="en-GB" sz="3400" dirty="0">
                <a:latin typeface="Blushes" panose="020B0604020202020204" charset="0"/>
              </a:rPr>
              <a:t> </a:t>
            </a:r>
          </a:p>
          <a:p>
            <a:r>
              <a:rPr lang="en-GB" sz="3400" dirty="0">
                <a:latin typeface="Blushes" panose="020B0604020202020204" charset="0"/>
              </a:rPr>
              <a:t>Encouraging good manners, independence and responsibility for belongings</a:t>
            </a:r>
          </a:p>
          <a:p>
            <a:r>
              <a:rPr lang="en-GB" sz="3400" dirty="0">
                <a:latin typeface="Blushes" panose="020B0604020202020204" charset="0"/>
              </a:rPr>
              <a:t> </a:t>
            </a:r>
          </a:p>
          <a:p>
            <a:r>
              <a:rPr lang="en-GB" sz="3400" b="1" dirty="0">
                <a:latin typeface="Blushes" panose="020B0604020202020204" charset="0"/>
              </a:rPr>
              <a:t>Working together</a:t>
            </a:r>
          </a:p>
          <a:p>
            <a:r>
              <a:rPr lang="en-GB" sz="3400" dirty="0">
                <a:latin typeface="Blushes" panose="020B0604020202020204" charset="0"/>
              </a:rPr>
              <a:t>Trusting and supporting school decisions and routines </a:t>
            </a:r>
          </a:p>
          <a:p>
            <a:r>
              <a:rPr lang="en-GB" sz="3400" dirty="0">
                <a:latin typeface="Blushes" panose="020B0604020202020204" charset="0"/>
              </a:rPr>
              <a:t>Speaking to staff  if you have a concern </a:t>
            </a:r>
          </a:p>
          <a:p>
            <a:r>
              <a:rPr lang="en-GB" sz="3400" dirty="0">
                <a:latin typeface="Blushes" panose="020B0604020202020204" charset="0"/>
              </a:rPr>
              <a:t>Helping your child understand that home and school work together </a:t>
            </a:r>
          </a:p>
          <a:p>
            <a:r>
              <a:rPr lang="en-GB" sz="3400" dirty="0">
                <a:latin typeface="Blushes" panose="020B0604020202020204" charset="0"/>
              </a:rPr>
              <a:t>Encouraging your child to repair mistakes, solve problems and ask for help appropriately </a:t>
            </a:r>
          </a:p>
          <a:p>
            <a:endParaRPr lang="en-GB" sz="3400" dirty="0">
              <a:latin typeface="Blushes" panose="020B0604020202020204" charset="0"/>
            </a:endParaRPr>
          </a:p>
          <a:p>
            <a:r>
              <a:rPr lang="en-GB" sz="3400" dirty="0">
                <a:latin typeface="Blushes" panose="020B0604020202020204" charset="0"/>
              </a:rPr>
              <a:t>Working together helps children feel secure, organised and ready to succeed.</a:t>
            </a:r>
          </a:p>
        </p:txBody>
      </p:sp>
    </p:spTree>
    <p:extLst>
      <p:ext uri="{BB962C8B-B14F-4D97-AF65-F5344CB8AC3E}">
        <p14:creationId xmlns:p14="http://schemas.microsoft.com/office/powerpoint/2010/main" val="35799626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p:cNvGrpSpPr/>
        <p:nvPr/>
      </p:nvGrpSpPr>
      <p:grpSpPr>
        <a:xfrm>
          <a:off x="0" y="0"/>
          <a:ext cx="0" cy="0"/>
          <a:chOff x="0" y="0"/>
          <a:chExt cx="0" cy="0"/>
        </a:xfrm>
      </p:grpSpPr>
      <p:grpSp>
        <p:nvGrpSpPr>
          <p:cNvPr id="2" name="Group 2"/>
          <p:cNvGrpSpPr/>
          <p:nvPr/>
        </p:nvGrpSpPr>
        <p:grpSpPr>
          <a:xfrm>
            <a:off x="304800" y="203035"/>
            <a:ext cx="17713036" cy="9867422"/>
            <a:chOff x="0" y="0"/>
            <a:chExt cx="3376133" cy="2368810"/>
          </a:xfrm>
        </p:grpSpPr>
        <p:sp>
          <p:nvSpPr>
            <p:cNvPr id="3" name="Freeform 3"/>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p:cNvGrpSpPr/>
          <p:nvPr/>
        </p:nvGrpSpPr>
        <p:grpSpPr>
          <a:xfrm>
            <a:off x="838200" y="699136"/>
            <a:ext cx="16611600" cy="8863964"/>
            <a:chOff x="0" y="0"/>
            <a:chExt cx="4416319" cy="3035684"/>
          </a:xfrm>
          <a:solidFill>
            <a:schemeClr val="bg1"/>
          </a:solidFill>
        </p:grpSpPr>
        <p:sp>
          <p:nvSpPr>
            <p:cNvPr id="7" name="Freeform 7"/>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p:cNvSpPr txBox="1"/>
          <p:nvPr/>
        </p:nvSpPr>
        <p:spPr>
          <a:xfrm>
            <a:off x="4000500" y="688521"/>
            <a:ext cx="10287000" cy="1200329"/>
          </a:xfrm>
          <a:prstGeom prst="rect">
            <a:avLst/>
          </a:prstGeom>
          <a:noFill/>
        </p:spPr>
        <p:txBody>
          <a:bodyPr wrap="square" rtlCol="0">
            <a:spAutoFit/>
          </a:bodyPr>
          <a:lstStyle/>
          <a:p>
            <a:pPr algn="ctr"/>
            <a:r>
              <a:rPr lang="en-GB" sz="7200" dirty="0">
                <a:latin typeface="Blushes" panose="020B0604020202020204" charset="0"/>
              </a:rPr>
              <a:t>Reading</a:t>
            </a:r>
          </a:p>
        </p:txBody>
      </p:sp>
      <p:sp>
        <p:nvSpPr>
          <p:cNvPr id="12" name="TextBox 11"/>
          <p:cNvSpPr txBox="1"/>
          <p:nvPr/>
        </p:nvSpPr>
        <p:spPr>
          <a:xfrm>
            <a:off x="838200" y="1838783"/>
            <a:ext cx="16518600" cy="7478970"/>
          </a:xfrm>
          <a:prstGeom prst="rect">
            <a:avLst/>
          </a:prstGeom>
          <a:noFill/>
        </p:spPr>
        <p:txBody>
          <a:bodyPr wrap="square" rtlCol="0">
            <a:spAutoFit/>
          </a:bodyPr>
          <a:lstStyle/>
          <a:p>
            <a:r>
              <a:rPr lang="en-GB" sz="3200" dirty="0">
                <a:latin typeface="Blushes" panose="020B0604020202020204" charset="0"/>
              </a:rPr>
              <a:t>At Tackley, we want all children to develop a love of reading and to become confident, fluent readers who can understand, enjoy and talk about a wide range of texts. Reading is seen as central to children’s learning, vocabulary development and understanding of the world around them. </a:t>
            </a:r>
          </a:p>
          <a:p>
            <a:r>
              <a:rPr lang="en-GB" sz="3200" dirty="0">
                <a:latin typeface="Blushes" panose="020B0604020202020204" charset="0"/>
              </a:rPr>
              <a:t>Children are taught reading through a range of approaches, including phonics, shared and guided reading, home reading, reading across the curriculum, independent reading and hearing high-quality texts read aloud every day. In EYFS and Key Stage 1, children are taught phonics through Read Write Inc., with additional support continuing where needed. </a:t>
            </a:r>
          </a:p>
          <a:p>
            <a:r>
              <a:rPr lang="en-GB" sz="3200" dirty="0">
                <a:latin typeface="Blushes" panose="020B0604020202020204" charset="0"/>
              </a:rPr>
              <a:t>Across the school, children have regular reading lessons which focus on a holistic approach, using key reading skills: vocabulary, inference, prediction, explanation, retrieval and summarising or sequencing. Children are encouraged to discuss texts, explain their thinking and use evidence from what they have read. </a:t>
            </a:r>
          </a:p>
          <a:p>
            <a:r>
              <a:rPr lang="en-GB" sz="3200" dirty="0">
                <a:latin typeface="Blushes" panose="020B0604020202020204" charset="0"/>
              </a:rPr>
              <a:t>Each class has a Reading Spine of high-quality books, including classic and modern texts, and children have opportunities to read fiction, non-fiction and poetry. Classes also visit the library so children can borrow books to take home.</a:t>
            </a:r>
          </a:p>
        </p:txBody>
      </p:sp>
      <p:pic>
        <p:nvPicPr>
          <p:cNvPr id="8" name="Picture 7" descr="Close up of heart shaped pages of a book">
            <a:extLst>
              <a:ext uri="{FF2B5EF4-FFF2-40B4-BE49-F238E27FC236}">
                <a16:creationId xmlns:a16="http://schemas.microsoft.com/office/drawing/2014/main" id="{B712F501-521F-65D2-C955-BECFC30B78D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7258" y="203035"/>
            <a:ext cx="2143244" cy="1430574"/>
          </a:xfrm>
          <a:prstGeom prst="rect">
            <a:avLst/>
          </a:prstGeom>
        </p:spPr>
      </p:pic>
      <p:pic>
        <p:nvPicPr>
          <p:cNvPr id="10" name="Picture 9" descr="Close up of heart shaped pages of a book">
            <a:extLst>
              <a:ext uri="{FF2B5EF4-FFF2-40B4-BE49-F238E27FC236}">
                <a16:creationId xmlns:a16="http://schemas.microsoft.com/office/drawing/2014/main" id="{90C1EEB4-5373-50F5-B66A-B2730701205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916156" y="203035"/>
            <a:ext cx="2143244" cy="1430574"/>
          </a:xfrm>
          <a:prstGeom prst="rect">
            <a:avLst/>
          </a:prstGeom>
        </p:spPr>
      </p:pic>
    </p:spTree>
    <p:extLst>
      <p:ext uri="{BB962C8B-B14F-4D97-AF65-F5344CB8AC3E}">
        <p14:creationId xmlns:p14="http://schemas.microsoft.com/office/powerpoint/2010/main" val="36583137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a:extLst>
            <a:ext uri="{FF2B5EF4-FFF2-40B4-BE49-F238E27FC236}">
              <a16:creationId xmlns:a16="http://schemas.microsoft.com/office/drawing/2014/main" id="{B4E585D1-7996-E057-440D-1E40A6D8007C}"/>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2DE8ABF9-9DBC-7788-9189-570169CB71CB}"/>
              </a:ext>
            </a:extLst>
          </p:cNvPr>
          <p:cNvGrpSpPr/>
          <p:nvPr/>
        </p:nvGrpSpPr>
        <p:grpSpPr>
          <a:xfrm>
            <a:off x="304800" y="203035"/>
            <a:ext cx="17713036" cy="9867422"/>
            <a:chOff x="0" y="0"/>
            <a:chExt cx="3376133" cy="2368810"/>
          </a:xfrm>
        </p:grpSpPr>
        <p:sp>
          <p:nvSpPr>
            <p:cNvPr id="3" name="Freeform 3">
              <a:extLst>
                <a:ext uri="{FF2B5EF4-FFF2-40B4-BE49-F238E27FC236}">
                  <a16:creationId xmlns:a16="http://schemas.microsoft.com/office/drawing/2014/main" id="{A2C581CF-D561-21F8-E18F-B0ABAEAE4EC6}"/>
                </a:ext>
              </a:extLst>
            </p:cNvPr>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a:extLst>
              <a:ext uri="{FF2B5EF4-FFF2-40B4-BE49-F238E27FC236}">
                <a16:creationId xmlns:a16="http://schemas.microsoft.com/office/drawing/2014/main" id="{2CEDEC9F-03A8-B616-92C0-296B4879D7FA}"/>
              </a:ext>
            </a:extLst>
          </p:cNvPr>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a:extLst>
              <a:ext uri="{FF2B5EF4-FFF2-40B4-BE49-F238E27FC236}">
                <a16:creationId xmlns:a16="http://schemas.microsoft.com/office/drawing/2014/main" id="{594E2741-F8CF-9979-61DB-72C0A2704468}"/>
              </a:ext>
            </a:extLst>
          </p:cNvPr>
          <p:cNvGrpSpPr/>
          <p:nvPr/>
        </p:nvGrpSpPr>
        <p:grpSpPr>
          <a:xfrm>
            <a:off x="838200" y="699136"/>
            <a:ext cx="16611600" cy="8863964"/>
            <a:chOff x="0" y="0"/>
            <a:chExt cx="4416319" cy="3035684"/>
          </a:xfrm>
          <a:solidFill>
            <a:schemeClr val="bg1"/>
          </a:solidFill>
        </p:grpSpPr>
        <p:sp>
          <p:nvSpPr>
            <p:cNvPr id="7" name="Freeform 7">
              <a:extLst>
                <a:ext uri="{FF2B5EF4-FFF2-40B4-BE49-F238E27FC236}">
                  <a16:creationId xmlns:a16="http://schemas.microsoft.com/office/drawing/2014/main" id="{E805A3B8-8F69-C7B7-84DC-A58A5710E4BF}"/>
                </a:ext>
              </a:extLst>
            </p:cNvPr>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a:extLst>
              <a:ext uri="{FF2B5EF4-FFF2-40B4-BE49-F238E27FC236}">
                <a16:creationId xmlns:a16="http://schemas.microsoft.com/office/drawing/2014/main" id="{CFBAFA0C-4B62-6F86-CBEE-E6368EABE83F}"/>
              </a:ext>
            </a:extLst>
          </p:cNvPr>
          <p:cNvSpPr txBox="1"/>
          <p:nvPr/>
        </p:nvSpPr>
        <p:spPr>
          <a:xfrm>
            <a:off x="4000500" y="688521"/>
            <a:ext cx="10287000" cy="1200329"/>
          </a:xfrm>
          <a:prstGeom prst="rect">
            <a:avLst/>
          </a:prstGeom>
          <a:noFill/>
        </p:spPr>
        <p:txBody>
          <a:bodyPr wrap="square" rtlCol="0">
            <a:spAutoFit/>
          </a:bodyPr>
          <a:lstStyle/>
          <a:p>
            <a:pPr algn="ctr"/>
            <a:r>
              <a:rPr lang="en-GB" sz="7200" dirty="0">
                <a:latin typeface="Blushes" panose="020B0604020202020204" charset="0"/>
              </a:rPr>
              <a:t>Reading at Home</a:t>
            </a:r>
          </a:p>
        </p:txBody>
      </p:sp>
      <p:sp>
        <p:nvSpPr>
          <p:cNvPr id="12" name="TextBox 11">
            <a:extLst>
              <a:ext uri="{FF2B5EF4-FFF2-40B4-BE49-F238E27FC236}">
                <a16:creationId xmlns:a16="http://schemas.microsoft.com/office/drawing/2014/main" id="{0FC581E8-2A11-BB0A-62FE-77C85D325CE2}"/>
              </a:ext>
            </a:extLst>
          </p:cNvPr>
          <p:cNvSpPr txBox="1"/>
          <p:nvPr/>
        </p:nvSpPr>
        <p:spPr>
          <a:xfrm>
            <a:off x="1057364" y="2722279"/>
            <a:ext cx="16159093" cy="6740307"/>
          </a:xfrm>
          <a:prstGeom prst="rect">
            <a:avLst/>
          </a:prstGeom>
          <a:noFill/>
        </p:spPr>
        <p:txBody>
          <a:bodyPr wrap="square" rtlCol="0">
            <a:spAutoFit/>
          </a:bodyPr>
          <a:lstStyle/>
          <a:p>
            <a:r>
              <a:rPr lang="en-GB" sz="3600" dirty="0">
                <a:latin typeface="Blushes" panose="020B0604020202020204" charset="0"/>
              </a:rPr>
              <a:t>We ask that children read at home at least four times a week. This should be recorded in their reading diary, either by an adult or, as children become more independent, by the child themselves. Children are rewarded through the school’s reward systems for reading regularly at home. </a:t>
            </a:r>
          </a:p>
          <a:p>
            <a:r>
              <a:rPr lang="en-GB" sz="3600" dirty="0">
                <a:latin typeface="Blushes" panose="020B0604020202020204" charset="0"/>
              </a:rPr>
              <a:t>Reading at home does not always need to be long. A regular short read, followed by a quick chat about the book, is really valuable. Parents can support by listening to their child read, reading to them, discussing new vocabulary, asking questions about what has happened, and encouraging them to explain their opinions about characters, events and authors’ choices.</a:t>
            </a:r>
          </a:p>
          <a:p>
            <a:r>
              <a:rPr lang="en-GB" sz="3600" dirty="0">
                <a:latin typeface="Blushes" panose="020B0604020202020204" charset="0"/>
              </a:rPr>
              <a:t>Our aim is for school and home to work together so that children see themselves as readers and build the confidence, fluency and enjoyment they need to succeed.</a:t>
            </a:r>
          </a:p>
        </p:txBody>
      </p:sp>
      <p:pic>
        <p:nvPicPr>
          <p:cNvPr id="8" name="Picture 7" descr="Close up of heart shaped pages of a book">
            <a:extLst>
              <a:ext uri="{FF2B5EF4-FFF2-40B4-BE49-F238E27FC236}">
                <a16:creationId xmlns:a16="http://schemas.microsoft.com/office/drawing/2014/main" id="{4EC57CF2-3699-65EB-33EF-59E7E80849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7258" y="203035"/>
            <a:ext cx="2143244" cy="1430574"/>
          </a:xfrm>
          <a:prstGeom prst="rect">
            <a:avLst/>
          </a:prstGeom>
        </p:spPr>
      </p:pic>
      <p:pic>
        <p:nvPicPr>
          <p:cNvPr id="10" name="Picture 9" descr="Close up of heart shaped pages of a book">
            <a:extLst>
              <a:ext uri="{FF2B5EF4-FFF2-40B4-BE49-F238E27FC236}">
                <a16:creationId xmlns:a16="http://schemas.microsoft.com/office/drawing/2014/main" id="{09FAA812-0274-F4B0-DA66-0607782B1DD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916156" y="203035"/>
            <a:ext cx="2143244" cy="1430574"/>
          </a:xfrm>
          <a:prstGeom prst="rect">
            <a:avLst/>
          </a:prstGeom>
        </p:spPr>
      </p:pic>
    </p:spTree>
    <p:extLst>
      <p:ext uri="{BB962C8B-B14F-4D97-AF65-F5344CB8AC3E}">
        <p14:creationId xmlns:p14="http://schemas.microsoft.com/office/powerpoint/2010/main" val="8944128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a:extLst>
            <a:ext uri="{FF2B5EF4-FFF2-40B4-BE49-F238E27FC236}">
              <a16:creationId xmlns:a16="http://schemas.microsoft.com/office/drawing/2014/main" id="{1251094C-8A42-EA80-7FF8-3A76A3BEE661}"/>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89CAA96C-C075-6B66-D38A-8AC6F0D6576C}"/>
              </a:ext>
            </a:extLst>
          </p:cNvPr>
          <p:cNvGrpSpPr/>
          <p:nvPr/>
        </p:nvGrpSpPr>
        <p:grpSpPr>
          <a:xfrm>
            <a:off x="304800" y="203035"/>
            <a:ext cx="17713036" cy="9867422"/>
            <a:chOff x="0" y="0"/>
            <a:chExt cx="3376133" cy="2368810"/>
          </a:xfrm>
        </p:grpSpPr>
        <p:sp>
          <p:nvSpPr>
            <p:cNvPr id="3" name="Freeform 3">
              <a:extLst>
                <a:ext uri="{FF2B5EF4-FFF2-40B4-BE49-F238E27FC236}">
                  <a16:creationId xmlns:a16="http://schemas.microsoft.com/office/drawing/2014/main" id="{615B3CDC-A127-B30C-E525-2A8FC085B968}"/>
                </a:ext>
              </a:extLst>
            </p:cNvPr>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a:extLst>
              <a:ext uri="{FF2B5EF4-FFF2-40B4-BE49-F238E27FC236}">
                <a16:creationId xmlns:a16="http://schemas.microsoft.com/office/drawing/2014/main" id="{A4828625-B607-A945-4018-CE2AE5AE5278}"/>
              </a:ext>
            </a:extLst>
          </p:cNvPr>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a:extLst>
              <a:ext uri="{FF2B5EF4-FFF2-40B4-BE49-F238E27FC236}">
                <a16:creationId xmlns:a16="http://schemas.microsoft.com/office/drawing/2014/main" id="{EB9C5CF3-1FD0-D22F-FF8B-2BBC8853A085}"/>
              </a:ext>
            </a:extLst>
          </p:cNvPr>
          <p:cNvGrpSpPr/>
          <p:nvPr/>
        </p:nvGrpSpPr>
        <p:grpSpPr>
          <a:xfrm>
            <a:off x="838200" y="699136"/>
            <a:ext cx="16611600" cy="8863964"/>
            <a:chOff x="0" y="0"/>
            <a:chExt cx="4416319" cy="3035684"/>
          </a:xfrm>
          <a:solidFill>
            <a:schemeClr val="bg1"/>
          </a:solidFill>
        </p:grpSpPr>
        <p:sp>
          <p:nvSpPr>
            <p:cNvPr id="7" name="Freeform 7">
              <a:extLst>
                <a:ext uri="{FF2B5EF4-FFF2-40B4-BE49-F238E27FC236}">
                  <a16:creationId xmlns:a16="http://schemas.microsoft.com/office/drawing/2014/main" id="{BDCCE522-4481-ADF2-211C-825C70AE5165}"/>
                </a:ext>
              </a:extLst>
            </p:cNvPr>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a:extLst>
              <a:ext uri="{FF2B5EF4-FFF2-40B4-BE49-F238E27FC236}">
                <a16:creationId xmlns:a16="http://schemas.microsoft.com/office/drawing/2014/main" id="{6E168670-BBF9-BE36-E4F6-11048DCE5A46}"/>
              </a:ext>
            </a:extLst>
          </p:cNvPr>
          <p:cNvSpPr txBox="1"/>
          <p:nvPr/>
        </p:nvSpPr>
        <p:spPr>
          <a:xfrm>
            <a:off x="1676400" y="688521"/>
            <a:ext cx="14782800" cy="1200329"/>
          </a:xfrm>
          <a:prstGeom prst="rect">
            <a:avLst/>
          </a:prstGeom>
          <a:noFill/>
        </p:spPr>
        <p:txBody>
          <a:bodyPr wrap="square" rtlCol="0">
            <a:spAutoFit/>
          </a:bodyPr>
          <a:lstStyle/>
          <a:p>
            <a:pPr algn="ctr"/>
            <a:r>
              <a:rPr lang="en-GB" sz="7200" dirty="0">
                <a:latin typeface="Blushes" panose="020B0604020202020204" charset="0"/>
              </a:rPr>
              <a:t>Spelling in Early Years &amp; KS1</a:t>
            </a:r>
          </a:p>
        </p:txBody>
      </p:sp>
      <p:sp>
        <p:nvSpPr>
          <p:cNvPr id="12" name="TextBox 11">
            <a:extLst>
              <a:ext uri="{FF2B5EF4-FFF2-40B4-BE49-F238E27FC236}">
                <a16:creationId xmlns:a16="http://schemas.microsoft.com/office/drawing/2014/main" id="{C21BCBEA-DFDD-E9C1-CA41-F92E972658DF}"/>
              </a:ext>
            </a:extLst>
          </p:cNvPr>
          <p:cNvSpPr txBox="1"/>
          <p:nvPr/>
        </p:nvSpPr>
        <p:spPr>
          <a:xfrm>
            <a:off x="838200" y="1790700"/>
            <a:ext cx="16611600" cy="7725192"/>
          </a:xfrm>
          <a:prstGeom prst="rect">
            <a:avLst/>
          </a:prstGeom>
          <a:noFill/>
        </p:spPr>
        <p:txBody>
          <a:bodyPr wrap="square" rtlCol="0">
            <a:spAutoFit/>
          </a:bodyPr>
          <a:lstStyle/>
          <a:p>
            <a:r>
              <a:rPr lang="en-GB" sz="3100" dirty="0">
                <a:latin typeface="Blushes" panose="020B0604020202020204" charset="0"/>
              </a:rPr>
              <a:t>In Early Years and Key Stage 1, children begin to develop the foundations they need to become confident spellers. Spelling is closely linked to phonics, reading and early writing.</a:t>
            </a:r>
          </a:p>
          <a:p>
            <a:r>
              <a:rPr lang="en-GB" sz="3100" dirty="0">
                <a:latin typeface="Blushes" panose="020B0604020202020204" charset="0"/>
              </a:rPr>
              <a:t>At school children are taught spelling mainly through their daily phonics lessons. They learn to hear, say, read and write sounds, and then use these sounds to build words. Children are taught to segment words, which means breaking words down into the sounds they can hear, before writing them.</a:t>
            </a:r>
          </a:p>
          <a:p>
            <a:r>
              <a:rPr lang="en-GB" sz="3100" dirty="0">
                <a:latin typeface="Blushes" panose="020B0604020202020204" charset="0"/>
              </a:rPr>
              <a:t>As children move through Key Stage 1, they learn common spelling patterns, common-exception  words and high-frequency words. They also begin to use simple spelling rules, such as adding endings to words.</a:t>
            </a:r>
          </a:p>
          <a:p>
            <a:r>
              <a:rPr lang="en-GB" sz="3100" dirty="0">
                <a:latin typeface="Blushes" panose="020B0604020202020204" charset="0"/>
              </a:rPr>
              <a:t>Children are given regular opportunities to apply their spelling in writing. Adults encourage them to use their phonics knowledge, listen carefully to sounds in words, practise correct letter formation and check their writing.</a:t>
            </a:r>
          </a:p>
          <a:p>
            <a:r>
              <a:rPr lang="en-GB" sz="3100" dirty="0">
                <a:latin typeface="Blushes" panose="020B0604020202020204" charset="0"/>
              </a:rPr>
              <a:t>Dictation is also used in school to help children practise listening carefully, remembering sounds and words, applying phonics knowledge, and writing sentences with correct punctuation.</a:t>
            </a:r>
          </a:p>
          <a:p>
            <a:r>
              <a:rPr lang="en-GB" sz="3100" dirty="0">
                <a:latin typeface="Blushes" panose="020B0604020202020204" charset="0"/>
              </a:rPr>
              <a:t>The aim is for children to become confident using phonics to help them spell, while gradually building a bank of words they can spell accurately and independently.</a:t>
            </a:r>
          </a:p>
        </p:txBody>
      </p:sp>
    </p:spTree>
    <p:extLst>
      <p:ext uri="{BB962C8B-B14F-4D97-AF65-F5344CB8AC3E}">
        <p14:creationId xmlns:p14="http://schemas.microsoft.com/office/powerpoint/2010/main" val="39471666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a:extLst>
            <a:ext uri="{FF2B5EF4-FFF2-40B4-BE49-F238E27FC236}">
              <a16:creationId xmlns:a16="http://schemas.microsoft.com/office/drawing/2014/main" id="{9A23AA73-E59F-2D30-1F7B-922E7B7B4B46}"/>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F9F937C7-61CE-550A-D091-AA4838669BD5}"/>
              </a:ext>
            </a:extLst>
          </p:cNvPr>
          <p:cNvGrpSpPr/>
          <p:nvPr/>
        </p:nvGrpSpPr>
        <p:grpSpPr>
          <a:xfrm>
            <a:off x="304800" y="203035"/>
            <a:ext cx="17713036" cy="9867422"/>
            <a:chOff x="0" y="0"/>
            <a:chExt cx="3376133" cy="2368810"/>
          </a:xfrm>
        </p:grpSpPr>
        <p:sp>
          <p:nvSpPr>
            <p:cNvPr id="3" name="Freeform 3">
              <a:extLst>
                <a:ext uri="{FF2B5EF4-FFF2-40B4-BE49-F238E27FC236}">
                  <a16:creationId xmlns:a16="http://schemas.microsoft.com/office/drawing/2014/main" id="{63826430-0BBE-368B-28E7-34CF2EAFDBAA}"/>
                </a:ext>
              </a:extLst>
            </p:cNvPr>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a:extLst>
              <a:ext uri="{FF2B5EF4-FFF2-40B4-BE49-F238E27FC236}">
                <a16:creationId xmlns:a16="http://schemas.microsoft.com/office/drawing/2014/main" id="{32D79CB2-1028-4C8D-F68E-3D735D0B67D1}"/>
              </a:ext>
            </a:extLst>
          </p:cNvPr>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a:extLst>
              <a:ext uri="{FF2B5EF4-FFF2-40B4-BE49-F238E27FC236}">
                <a16:creationId xmlns:a16="http://schemas.microsoft.com/office/drawing/2014/main" id="{6F91FFB7-74D9-D423-B574-0FABE6958C00}"/>
              </a:ext>
            </a:extLst>
          </p:cNvPr>
          <p:cNvGrpSpPr/>
          <p:nvPr/>
        </p:nvGrpSpPr>
        <p:grpSpPr>
          <a:xfrm>
            <a:off x="838200" y="699136"/>
            <a:ext cx="16611600" cy="8863964"/>
            <a:chOff x="0" y="0"/>
            <a:chExt cx="4416319" cy="3035684"/>
          </a:xfrm>
          <a:solidFill>
            <a:schemeClr val="bg1"/>
          </a:solidFill>
        </p:grpSpPr>
        <p:sp>
          <p:nvSpPr>
            <p:cNvPr id="7" name="Freeform 7">
              <a:extLst>
                <a:ext uri="{FF2B5EF4-FFF2-40B4-BE49-F238E27FC236}">
                  <a16:creationId xmlns:a16="http://schemas.microsoft.com/office/drawing/2014/main" id="{006E5824-339A-68C3-C2DE-55133534168F}"/>
                </a:ext>
              </a:extLst>
            </p:cNvPr>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a:extLst>
              <a:ext uri="{FF2B5EF4-FFF2-40B4-BE49-F238E27FC236}">
                <a16:creationId xmlns:a16="http://schemas.microsoft.com/office/drawing/2014/main" id="{C92D1EF1-0E72-FE9D-8576-6119F23418B8}"/>
              </a:ext>
            </a:extLst>
          </p:cNvPr>
          <p:cNvSpPr txBox="1"/>
          <p:nvPr/>
        </p:nvSpPr>
        <p:spPr>
          <a:xfrm>
            <a:off x="838199" y="688521"/>
            <a:ext cx="16459201" cy="1200329"/>
          </a:xfrm>
          <a:prstGeom prst="rect">
            <a:avLst/>
          </a:prstGeom>
          <a:noFill/>
        </p:spPr>
        <p:txBody>
          <a:bodyPr wrap="square" rtlCol="0">
            <a:spAutoFit/>
          </a:bodyPr>
          <a:lstStyle/>
          <a:p>
            <a:pPr algn="ctr"/>
            <a:r>
              <a:rPr lang="en-GB" sz="7200" dirty="0">
                <a:latin typeface="Blushes" panose="020B0604020202020204" charset="0"/>
              </a:rPr>
              <a:t>Spelling and Handwriting at  Home in KS1</a:t>
            </a:r>
          </a:p>
        </p:txBody>
      </p:sp>
      <p:sp>
        <p:nvSpPr>
          <p:cNvPr id="8" name="TextBox 7">
            <a:extLst>
              <a:ext uri="{FF2B5EF4-FFF2-40B4-BE49-F238E27FC236}">
                <a16:creationId xmlns:a16="http://schemas.microsoft.com/office/drawing/2014/main" id="{66B56233-F52C-8CB5-2370-1F2D71908B75}"/>
              </a:ext>
            </a:extLst>
          </p:cNvPr>
          <p:cNvSpPr txBox="1"/>
          <p:nvPr/>
        </p:nvSpPr>
        <p:spPr>
          <a:xfrm>
            <a:off x="1074174" y="2518289"/>
            <a:ext cx="16383000" cy="7294305"/>
          </a:xfrm>
          <a:prstGeom prst="rect">
            <a:avLst/>
          </a:prstGeom>
          <a:noFill/>
        </p:spPr>
        <p:txBody>
          <a:bodyPr wrap="square" rtlCol="0">
            <a:spAutoFit/>
          </a:bodyPr>
          <a:lstStyle/>
          <a:p>
            <a:r>
              <a:rPr lang="en-US" sz="3600" dirty="0">
                <a:latin typeface="Blushes" panose="020B0604020202020204" charset="0"/>
              </a:rPr>
              <a:t>In Key Stage 1, children continue to develop accurate letter formation and handwriting fluency. Once they can form letters correctly, they are taught how to join them using the Read Write Inc. handwriting scheme. Handwriting videos are uploaded to Google Classroom to support children in </a:t>
            </a:r>
            <a:r>
              <a:rPr lang="en-US" sz="3600" dirty="0" err="1">
                <a:latin typeface="Blushes" panose="020B0604020202020204" charset="0"/>
              </a:rPr>
              <a:t>practising</a:t>
            </a:r>
            <a:r>
              <a:rPr lang="en-US" sz="3600" dirty="0">
                <a:latin typeface="Blushes" panose="020B0604020202020204" charset="0"/>
              </a:rPr>
              <a:t> and further developing their handwriting skills at home.</a:t>
            </a:r>
          </a:p>
          <a:p>
            <a:r>
              <a:rPr lang="en-US" sz="3600" dirty="0">
                <a:latin typeface="Blushes" panose="020B0604020202020204" charset="0"/>
              </a:rPr>
              <a:t>Phonics videos are also shared via Google Classroom, enabling children to reinforce the reading and writing skills taught in school through phonics-based activities and strategies. Spelling and handwriting books will be sent home for children to complete and return to school for review. In addition, high-frequency words and words that follow specific spelling patterns may be included in children’s books, particularly in Year 2, to support regular practice and reinforcement at home.</a:t>
            </a:r>
          </a:p>
          <a:p>
            <a:endParaRPr lang="en-GB" sz="3600" dirty="0">
              <a:latin typeface="Blushes" panose="020B0604020202020204" charset="0"/>
            </a:endParaRPr>
          </a:p>
        </p:txBody>
      </p:sp>
    </p:spTree>
    <p:extLst>
      <p:ext uri="{BB962C8B-B14F-4D97-AF65-F5344CB8AC3E}">
        <p14:creationId xmlns:p14="http://schemas.microsoft.com/office/powerpoint/2010/main" val="1710732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p:cNvGrpSpPr/>
        <p:nvPr/>
      </p:nvGrpSpPr>
      <p:grpSpPr>
        <a:xfrm>
          <a:off x="0" y="0"/>
          <a:ext cx="0" cy="0"/>
          <a:chOff x="0" y="0"/>
          <a:chExt cx="0" cy="0"/>
        </a:xfrm>
      </p:grpSpPr>
      <p:grpSp>
        <p:nvGrpSpPr>
          <p:cNvPr id="2" name="Group 2"/>
          <p:cNvGrpSpPr/>
          <p:nvPr/>
        </p:nvGrpSpPr>
        <p:grpSpPr>
          <a:xfrm>
            <a:off x="304800" y="203035"/>
            <a:ext cx="17713036" cy="9867422"/>
            <a:chOff x="0" y="0"/>
            <a:chExt cx="3376133" cy="2368810"/>
          </a:xfrm>
        </p:grpSpPr>
        <p:sp>
          <p:nvSpPr>
            <p:cNvPr id="3" name="Freeform 3"/>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p:cNvGrpSpPr/>
          <p:nvPr/>
        </p:nvGrpSpPr>
        <p:grpSpPr>
          <a:xfrm>
            <a:off x="838200" y="699136"/>
            <a:ext cx="16611600" cy="8863964"/>
            <a:chOff x="0" y="0"/>
            <a:chExt cx="4416319" cy="3035684"/>
          </a:xfrm>
          <a:solidFill>
            <a:schemeClr val="bg1"/>
          </a:solidFill>
        </p:grpSpPr>
        <p:sp>
          <p:nvSpPr>
            <p:cNvPr id="7" name="Freeform 7"/>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p:cNvSpPr txBox="1"/>
          <p:nvPr/>
        </p:nvSpPr>
        <p:spPr>
          <a:xfrm>
            <a:off x="4017818" y="840541"/>
            <a:ext cx="10287000" cy="1323439"/>
          </a:xfrm>
          <a:prstGeom prst="rect">
            <a:avLst/>
          </a:prstGeom>
          <a:noFill/>
        </p:spPr>
        <p:txBody>
          <a:bodyPr wrap="square" rtlCol="0">
            <a:spAutoFit/>
          </a:bodyPr>
          <a:lstStyle/>
          <a:p>
            <a:pPr algn="ctr"/>
            <a:r>
              <a:rPr lang="en-GB" sz="8000" dirty="0">
                <a:latin typeface="Blushes" panose="020B0604020202020204" charset="0"/>
              </a:rPr>
              <a:t>Maths</a:t>
            </a:r>
          </a:p>
        </p:txBody>
      </p:sp>
      <p:sp>
        <p:nvSpPr>
          <p:cNvPr id="19" name="TextBox 18"/>
          <p:cNvSpPr txBox="1"/>
          <p:nvPr/>
        </p:nvSpPr>
        <p:spPr>
          <a:xfrm>
            <a:off x="1229429" y="1866900"/>
            <a:ext cx="15863778" cy="7478970"/>
          </a:xfrm>
          <a:prstGeom prst="rect">
            <a:avLst/>
          </a:prstGeom>
          <a:noFill/>
        </p:spPr>
        <p:txBody>
          <a:bodyPr wrap="square" rtlCol="0">
            <a:spAutoFit/>
          </a:bodyPr>
          <a:lstStyle/>
          <a:p>
            <a:r>
              <a:rPr lang="en-GB" sz="4000" dirty="0">
                <a:latin typeface="Blushes" panose="020B0604020202020204" charset="0"/>
              </a:rPr>
              <a:t>At Tackley, we believe that every child can succeed in maths. We want children to develop confidence, curiosity and enjoyment, as well as secure mathematical understanding.</a:t>
            </a:r>
          </a:p>
          <a:p>
            <a:r>
              <a:rPr lang="en-GB" sz="4000" dirty="0">
                <a:latin typeface="Blushes" panose="020B0604020202020204" charset="0"/>
              </a:rPr>
              <a:t>Maths is taught using a mastery approach, with learning broken into small steps so children can understand concepts deeply and build on what they already know. Lessons include opportunities to practise key skills, use practical resources and visual models, explain thinking, reason and solve problems.</a:t>
            </a:r>
          </a:p>
          <a:p>
            <a:r>
              <a:rPr lang="en-GB" sz="4000" dirty="0">
                <a:latin typeface="Blushes" panose="020B0604020202020204" charset="0"/>
              </a:rPr>
              <a:t>Children regularly develop:</a:t>
            </a:r>
          </a:p>
          <a:p>
            <a:r>
              <a:rPr lang="en-GB" sz="4000" b="1" dirty="0">
                <a:latin typeface="Blushes" panose="020B0604020202020204" charset="0"/>
              </a:rPr>
              <a:t>Fluency</a:t>
            </a:r>
            <a:r>
              <a:rPr lang="en-GB" sz="4000" dirty="0">
                <a:latin typeface="Blushes" panose="020B0604020202020204" charset="0"/>
              </a:rPr>
              <a:t> – knowing key facts and methods accurately.</a:t>
            </a:r>
            <a:br>
              <a:rPr lang="en-GB" sz="4000" dirty="0">
                <a:latin typeface="Blushes" panose="020B0604020202020204" charset="0"/>
              </a:rPr>
            </a:br>
            <a:r>
              <a:rPr lang="en-GB" sz="4000" b="1" dirty="0">
                <a:latin typeface="Blushes" panose="020B0604020202020204" charset="0"/>
              </a:rPr>
              <a:t>Reasoning</a:t>
            </a:r>
            <a:r>
              <a:rPr lang="en-GB" sz="4000" dirty="0">
                <a:latin typeface="Blushes" panose="020B0604020202020204" charset="0"/>
              </a:rPr>
              <a:t> – explaining and justifying their thinking.</a:t>
            </a:r>
            <a:br>
              <a:rPr lang="en-GB" sz="4000" dirty="0">
                <a:latin typeface="Blushes" panose="020B0604020202020204" charset="0"/>
              </a:rPr>
            </a:br>
            <a:r>
              <a:rPr lang="en-GB" sz="4000" b="1" dirty="0">
                <a:latin typeface="Blushes" panose="020B0604020202020204" charset="0"/>
              </a:rPr>
              <a:t>Problem solving</a:t>
            </a:r>
            <a:r>
              <a:rPr lang="en-GB" sz="4000" dirty="0">
                <a:latin typeface="Blushes" panose="020B0604020202020204" charset="0"/>
              </a:rPr>
              <a:t> – applying maths in different situations.</a:t>
            </a:r>
          </a:p>
        </p:txBody>
      </p:sp>
    </p:spTree>
    <p:extLst>
      <p:ext uri="{BB962C8B-B14F-4D97-AF65-F5344CB8AC3E}">
        <p14:creationId xmlns:p14="http://schemas.microsoft.com/office/powerpoint/2010/main" val="13518271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a:extLst>
            <a:ext uri="{FF2B5EF4-FFF2-40B4-BE49-F238E27FC236}">
              <a16:creationId xmlns:a16="http://schemas.microsoft.com/office/drawing/2014/main" id="{EB1170FC-139B-8AD6-2C0A-2DFE0A8C7A2A}"/>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EFE8E399-4173-5235-9A8C-A2C882603EC9}"/>
              </a:ext>
            </a:extLst>
          </p:cNvPr>
          <p:cNvGrpSpPr/>
          <p:nvPr/>
        </p:nvGrpSpPr>
        <p:grpSpPr>
          <a:xfrm>
            <a:off x="304800" y="203035"/>
            <a:ext cx="17713036" cy="9867422"/>
            <a:chOff x="0" y="0"/>
            <a:chExt cx="3376133" cy="2368810"/>
          </a:xfrm>
        </p:grpSpPr>
        <p:sp>
          <p:nvSpPr>
            <p:cNvPr id="3" name="Freeform 3">
              <a:extLst>
                <a:ext uri="{FF2B5EF4-FFF2-40B4-BE49-F238E27FC236}">
                  <a16:creationId xmlns:a16="http://schemas.microsoft.com/office/drawing/2014/main" id="{AA300FCD-6029-D7C5-5E14-121647DD0041}"/>
                </a:ext>
              </a:extLst>
            </p:cNvPr>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a:extLst>
              <a:ext uri="{FF2B5EF4-FFF2-40B4-BE49-F238E27FC236}">
                <a16:creationId xmlns:a16="http://schemas.microsoft.com/office/drawing/2014/main" id="{A2BB462D-8C73-68A3-CDBA-5B08565AC1C2}"/>
              </a:ext>
            </a:extLst>
          </p:cNvPr>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a:extLst>
              <a:ext uri="{FF2B5EF4-FFF2-40B4-BE49-F238E27FC236}">
                <a16:creationId xmlns:a16="http://schemas.microsoft.com/office/drawing/2014/main" id="{324F405C-E623-1E89-2AB4-5EAC57A0AF2B}"/>
              </a:ext>
            </a:extLst>
          </p:cNvPr>
          <p:cNvGrpSpPr/>
          <p:nvPr/>
        </p:nvGrpSpPr>
        <p:grpSpPr>
          <a:xfrm>
            <a:off x="838200" y="699136"/>
            <a:ext cx="16611600" cy="8863964"/>
            <a:chOff x="0" y="0"/>
            <a:chExt cx="4416319" cy="3035684"/>
          </a:xfrm>
          <a:solidFill>
            <a:schemeClr val="bg1"/>
          </a:solidFill>
        </p:grpSpPr>
        <p:sp>
          <p:nvSpPr>
            <p:cNvPr id="7" name="Freeform 7">
              <a:extLst>
                <a:ext uri="{FF2B5EF4-FFF2-40B4-BE49-F238E27FC236}">
                  <a16:creationId xmlns:a16="http://schemas.microsoft.com/office/drawing/2014/main" id="{A577FD10-58BF-63A0-E1EC-7ABF82A5AB28}"/>
                </a:ext>
              </a:extLst>
            </p:cNvPr>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a:extLst>
              <a:ext uri="{FF2B5EF4-FFF2-40B4-BE49-F238E27FC236}">
                <a16:creationId xmlns:a16="http://schemas.microsoft.com/office/drawing/2014/main" id="{457FFEB3-DAC1-EC39-F372-2D721AE78125}"/>
              </a:ext>
            </a:extLst>
          </p:cNvPr>
          <p:cNvSpPr txBox="1"/>
          <p:nvPr/>
        </p:nvSpPr>
        <p:spPr>
          <a:xfrm>
            <a:off x="4017818" y="840541"/>
            <a:ext cx="10287000" cy="1323439"/>
          </a:xfrm>
          <a:prstGeom prst="rect">
            <a:avLst/>
          </a:prstGeom>
          <a:noFill/>
        </p:spPr>
        <p:txBody>
          <a:bodyPr wrap="square" rtlCol="0">
            <a:spAutoFit/>
          </a:bodyPr>
          <a:lstStyle/>
          <a:p>
            <a:pPr algn="ctr"/>
            <a:r>
              <a:rPr lang="en-GB" sz="8000" dirty="0">
                <a:latin typeface="Blushes" panose="020B0604020202020204" charset="0"/>
              </a:rPr>
              <a:t>Maths at Home</a:t>
            </a:r>
          </a:p>
        </p:txBody>
      </p:sp>
      <p:sp>
        <p:nvSpPr>
          <p:cNvPr id="19" name="TextBox 18">
            <a:extLst>
              <a:ext uri="{FF2B5EF4-FFF2-40B4-BE49-F238E27FC236}">
                <a16:creationId xmlns:a16="http://schemas.microsoft.com/office/drawing/2014/main" id="{D8EC2A90-88A7-245E-8E1B-2F0DE7E2E2CB}"/>
              </a:ext>
            </a:extLst>
          </p:cNvPr>
          <p:cNvSpPr txBox="1"/>
          <p:nvPr/>
        </p:nvSpPr>
        <p:spPr>
          <a:xfrm>
            <a:off x="838200" y="2192595"/>
            <a:ext cx="16535399" cy="4293483"/>
          </a:xfrm>
          <a:prstGeom prst="rect">
            <a:avLst/>
          </a:prstGeom>
          <a:noFill/>
        </p:spPr>
        <p:txBody>
          <a:bodyPr wrap="square" rtlCol="0">
            <a:spAutoFit/>
          </a:bodyPr>
          <a:lstStyle/>
          <a:p>
            <a:r>
              <a:rPr lang="en-GB" sz="3900" dirty="0">
                <a:latin typeface="Blushes" panose="020B0604020202020204" charset="0"/>
              </a:rPr>
              <a:t>Parents can support maths by helping children practise little and often. This might include number bonds, times tables, telling the time, using money, measuring, cooking or spotting shapes and patterns in everyday life.</a:t>
            </a:r>
          </a:p>
          <a:p>
            <a:endParaRPr lang="en-GB" sz="3900" dirty="0">
              <a:latin typeface="Blushes" panose="020B0604020202020204" charset="0"/>
            </a:endParaRPr>
          </a:p>
          <a:p>
            <a:r>
              <a:rPr lang="en-GB" sz="3900" dirty="0">
                <a:latin typeface="Blushes" panose="020B0604020202020204" charset="0"/>
              </a:rPr>
              <a:t>Most importantly, we want children to see that maths is for everyone. Encouraging them to have a go, explain their thinking and learn from mistakes helps build confidence and resilience.</a:t>
            </a:r>
          </a:p>
        </p:txBody>
      </p:sp>
    </p:spTree>
    <p:extLst>
      <p:ext uri="{BB962C8B-B14F-4D97-AF65-F5344CB8AC3E}">
        <p14:creationId xmlns:p14="http://schemas.microsoft.com/office/powerpoint/2010/main" val="13884977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p:cNvGrpSpPr/>
        <p:nvPr/>
      </p:nvGrpSpPr>
      <p:grpSpPr>
        <a:xfrm>
          <a:off x="0" y="0"/>
          <a:ext cx="0" cy="0"/>
          <a:chOff x="0" y="0"/>
          <a:chExt cx="0" cy="0"/>
        </a:xfrm>
      </p:grpSpPr>
      <p:grpSp>
        <p:nvGrpSpPr>
          <p:cNvPr id="2" name="Group 2"/>
          <p:cNvGrpSpPr/>
          <p:nvPr/>
        </p:nvGrpSpPr>
        <p:grpSpPr>
          <a:xfrm>
            <a:off x="304800" y="203035"/>
            <a:ext cx="17713036" cy="9867422"/>
            <a:chOff x="0" y="0"/>
            <a:chExt cx="3376133" cy="2368810"/>
          </a:xfrm>
        </p:grpSpPr>
        <p:sp>
          <p:nvSpPr>
            <p:cNvPr id="3" name="Freeform 3"/>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p:cNvGrpSpPr/>
          <p:nvPr/>
        </p:nvGrpSpPr>
        <p:grpSpPr>
          <a:xfrm>
            <a:off x="838200" y="699136"/>
            <a:ext cx="16611600" cy="8863964"/>
            <a:chOff x="0" y="0"/>
            <a:chExt cx="4416319" cy="3035684"/>
          </a:xfrm>
          <a:solidFill>
            <a:schemeClr val="bg1"/>
          </a:solidFill>
        </p:grpSpPr>
        <p:sp>
          <p:nvSpPr>
            <p:cNvPr id="7" name="Freeform 7"/>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p:cNvSpPr txBox="1"/>
          <p:nvPr/>
        </p:nvSpPr>
        <p:spPr>
          <a:xfrm>
            <a:off x="4017817" y="624215"/>
            <a:ext cx="10287000" cy="1323439"/>
          </a:xfrm>
          <a:prstGeom prst="rect">
            <a:avLst/>
          </a:prstGeom>
          <a:noFill/>
        </p:spPr>
        <p:txBody>
          <a:bodyPr wrap="square" rtlCol="0">
            <a:spAutoFit/>
          </a:bodyPr>
          <a:lstStyle/>
          <a:p>
            <a:pPr algn="ctr"/>
            <a:r>
              <a:rPr lang="en-GB" sz="8000" dirty="0">
                <a:latin typeface="Blushes" panose="020B0604020202020204" charset="0"/>
              </a:rPr>
              <a:t>Assessment</a:t>
            </a:r>
          </a:p>
        </p:txBody>
      </p:sp>
      <p:sp>
        <p:nvSpPr>
          <p:cNvPr id="19" name="TextBox 18"/>
          <p:cNvSpPr txBox="1"/>
          <p:nvPr/>
        </p:nvSpPr>
        <p:spPr>
          <a:xfrm>
            <a:off x="838200" y="1947654"/>
            <a:ext cx="16611599" cy="8094524"/>
          </a:xfrm>
          <a:prstGeom prst="rect">
            <a:avLst/>
          </a:prstGeom>
          <a:noFill/>
        </p:spPr>
        <p:txBody>
          <a:bodyPr wrap="square" rtlCol="0">
            <a:spAutoFit/>
          </a:bodyPr>
          <a:lstStyle/>
          <a:p>
            <a:r>
              <a:rPr lang="en-GB" sz="4000" dirty="0">
                <a:latin typeface="Blushes" panose="020B0604020202020204" charset="0"/>
              </a:rPr>
              <a:t>Assessment is used to help teachers understand what children know, what they can do, and what they need next in order to make progress.</a:t>
            </a:r>
          </a:p>
          <a:p>
            <a:r>
              <a:rPr lang="en-GB" sz="4000" dirty="0">
                <a:latin typeface="Blushes" panose="020B0604020202020204" charset="0"/>
              </a:rPr>
              <a:t>Assessment happens in different ways:</a:t>
            </a:r>
          </a:p>
          <a:p>
            <a:endParaRPr lang="en-GB" sz="4000" dirty="0">
              <a:latin typeface="Blushes" panose="020B0604020202020204" charset="0"/>
            </a:endParaRPr>
          </a:p>
          <a:p>
            <a:r>
              <a:rPr lang="en-GB" sz="4000" b="1" dirty="0">
                <a:latin typeface="Blushes" panose="020B0604020202020204" charset="0"/>
              </a:rPr>
              <a:t>Day-to-day assessment</a:t>
            </a:r>
            <a:br>
              <a:rPr lang="en-GB" sz="4000" dirty="0">
                <a:latin typeface="Blushes" panose="020B0604020202020204" charset="0"/>
              </a:rPr>
            </a:br>
            <a:r>
              <a:rPr lang="en-GB" sz="4000" dirty="0">
                <a:latin typeface="Blushes" panose="020B0604020202020204" charset="0"/>
              </a:rPr>
              <a:t>Teachers check understanding during lessons through questioning, discussion, live marking, observation and children’s work. This helps them adapt teaching and provide support or challenge where needed.</a:t>
            </a:r>
          </a:p>
          <a:p>
            <a:r>
              <a:rPr lang="en-GB" sz="4000" b="1" dirty="0">
                <a:latin typeface="Blushes" panose="020B0604020202020204" charset="0"/>
              </a:rPr>
              <a:t>Regular reviews of progress</a:t>
            </a:r>
            <a:br>
              <a:rPr lang="en-GB" sz="4000" dirty="0">
                <a:latin typeface="Blushes" panose="020B0604020202020204" charset="0"/>
              </a:rPr>
            </a:br>
            <a:r>
              <a:rPr lang="en-GB" sz="4000" dirty="0">
                <a:latin typeface="Blushes" panose="020B0604020202020204" charset="0"/>
              </a:rPr>
              <a:t>Teachers look carefully at children’s learning over time to identify strengths, gaps and next steps. This helps ensure pupils continue to build secure knowledge and skills across the curriculum.</a:t>
            </a:r>
          </a:p>
          <a:p>
            <a:pPr marL="571500" indent="-571500">
              <a:buFont typeface="Arial" panose="020B0604020202020204" pitchFamily="34" charset="0"/>
              <a:buChar char="•"/>
            </a:pPr>
            <a:endParaRPr lang="en-GB" sz="4000" dirty="0">
              <a:latin typeface="Blushes" panose="020B0604020202020204" charset="0"/>
            </a:endParaRPr>
          </a:p>
        </p:txBody>
      </p:sp>
    </p:spTree>
    <p:extLst>
      <p:ext uri="{BB962C8B-B14F-4D97-AF65-F5344CB8AC3E}">
        <p14:creationId xmlns:p14="http://schemas.microsoft.com/office/powerpoint/2010/main" val="30850265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a:extLst>
            <a:ext uri="{FF2B5EF4-FFF2-40B4-BE49-F238E27FC236}">
              <a16:creationId xmlns:a16="http://schemas.microsoft.com/office/drawing/2014/main" id="{2E6A137A-427C-04F3-9A72-85C9B4AF5192}"/>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E332C185-25AE-15EA-4851-3731D93CB598}"/>
              </a:ext>
            </a:extLst>
          </p:cNvPr>
          <p:cNvGrpSpPr/>
          <p:nvPr/>
        </p:nvGrpSpPr>
        <p:grpSpPr>
          <a:xfrm>
            <a:off x="304800" y="203035"/>
            <a:ext cx="17713036" cy="9867422"/>
            <a:chOff x="0" y="0"/>
            <a:chExt cx="3376133" cy="2368810"/>
          </a:xfrm>
        </p:grpSpPr>
        <p:sp>
          <p:nvSpPr>
            <p:cNvPr id="3" name="Freeform 3">
              <a:extLst>
                <a:ext uri="{FF2B5EF4-FFF2-40B4-BE49-F238E27FC236}">
                  <a16:creationId xmlns:a16="http://schemas.microsoft.com/office/drawing/2014/main" id="{47757035-95B6-6170-660E-4454A5628BFD}"/>
                </a:ext>
              </a:extLst>
            </p:cNvPr>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a:extLst>
              <a:ext uri="{FF2B5EF4-FFF2-40B4-BE49-F238E27FC236}">
                <a16:creationId xmlns:a16="http://schemas.microsoft.com/office/drawing/2014/main" id="{FDD14224-C3DA-6CFA-6045-57318B50B4FF}"/>
              </a:ext>
            </a:extLst>
          </p:cNvPr>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a:extLst>
              <a:ext uri="{FF2B5EF4-FFF2-40B4-BE49-F238E27FC236}">
                <a16:creationId xmlns:a16="http://schemas.microsoft.com/office/drawing/2014/main" id="{21B8CF2E-6508-2294-709D-AA10B917CBB1}"/>
              </a:ext>
            </a:extLst>
          </p:cNvPr>
          <p:cNvGrpSpPr/>
          <p:nvPr/>
        </p:nvGrpSpPr>
        <p:grpSpPr>
          <a:xfrm>
            <a:off x="838200" y="699136"/>
            <a:ext cx="16611600" cy="8863964"/>
            <a:chOff x="0" y="0"/>
            <a:chExt cx="4416319" cy="3035684"/>
          </a:xfrm>
          <a:solidFill>
            <a:schemeClr val="bg1"/>
          </a:solidFill>
        </p:grpSpPr>
        <p:sp>
          <p:nvSpPr>
            <p:cNvPr id="7" name="Freeform 7">
              <a:extLst>
                <a:ext uri="{FF2B5EF4-FFF2-40B4-BE49-F238E27FC236}">
                  <a16:creationId xmlns:a16="http://schemas.microsoft.com/office/drawing/2014/main" id="{9ED7655E-1D06-3F86-86A1-BA85CABAF085}"/>
                </a:ext>
              </a:extLst>
            </p:cNvPr>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a:extLst>
              <a:ext uri="{FF2B5EF4-FFF2-40B4-BE49-F238E27FC236}">
                <a16:creationId xmlns:a16="http://schemas.microsoft.com/office/drawing/2014/main" id="{8C332770-744E-FC42-520C-FFF15410943E}"/>
              </a:ext>
            </a:extLst>
          </p:cNvPr>
          <p:cNvSpPr txBox="1"/>
          <p:nvPr/>
        </p:nvSpPr>
        <p:spPr>
          <a:xfrm>
            <a:off x="4017817" y="624215"/>
            <a:ext cx="10287000" cy="1323439"/>
          </a:xfrm>
          <a:prstGeom prst="rect">
            <a:avLst/>
          </a:prstGeom>
          <a:noFill/>
        </p:spPr>
        <p:txBody>
          <a:bodyPr wrap="square" rtlCol="0">
            <a:spAutoFit/>
          </a:bodyPr>
          <a:lstStyle/>
          <a:p>
            <a:pPr algn="ctr"/>
            <a:r>
              <a:rPr lang="en-GB" sz="8000" dirty="0">
                <a:latin typeface="Blushes" panose="020B0604020202020204" charset="0"/>
              </a:rPr>
              <a:t>Assessment</a:t>
            </a:r>
          </a:p>
        </p:txBody>
      </p:sp>
      <p:sp>
        <p:nvSpPr>
          <p:cNvPr id="19" name="TextBox 18">
            <a:extLst>
              <a:ext uri="{FF2B5EF4-FFF2-40B4-BE49-F238E27FC236}">
                <a16:creationId xmlns:a16="http://schemas.microsoft.com/office/drawing/2014/main" id="{EC859854-E1E2-18F1-9133-DF930327C7DF}"/>
              </a:ext>
            </a:extLst>
          </p:cNvPr>
          <p:cNvSpPr txBox="1"/>
          <p:nvPr/>
        </p:nvSpPr>
        <p:spPr>
          <a:xfrm>
            <a:off x="838200" y="1947654"/>
            <a:ext cx="16611599" cy="6863417"/>
          </a:xfrm>
          <a:prstGeom prst="rect">
            <a:avLst/>
          </a:prstGeom>
          <a:noFill/>
        </p:spPr>
        <p:txBody>
          <a:bodyPr wrap="square" rtlCol="0">
            <a:spAutoFit/>
          </a:bodyPr>
          <a:lstStyle/>
          <a:p>
            <a:r>
              <a:rPr lang="en-GB" sz="4000" b="1" dirty="0">
                <a:latin typeface="Blushes" panose="020B0604020202020204" charset="0"/>
              </a:rPr>
              <a:t>Formal assessments</a:t>
            </a:r>
            <a:br>
              <a:rPr lang="en-GB" sz="4000" dirty="0">
                <a:latin typeface="Blushes" panose="020B0604020202020204" charset="0"/>
              </a:rPr>
            </a:br>
            <a:r>
              <a:rPr lang="en-GB" sz="4000" dirty="0">
                <a:latin typeface="Blushes" panose="020B0604020202020204" charset="0"/>
              </a:rPr>
              <a:t>At key points in the year, children may complete assessments to help teachers track progress and attainment. These are used alongside teacher judgement, not in isolation.</a:t>
            </a:r>
          </a:p>
          <a:p>
            <a:r>
              <a:rPr lang="en-GB" sz="4000" b="1" dirty="0">
                <a:latin typeface="Blushes" panose="020B0604020202020204" charset="0"/>
              </a:rPr>
              <a:t>Supporting every child</a:t>
            </a:r>
            <a:br>
              <a:rPr lang="en-GB" sz="4000" dirty="0">
                <a:latin typeface="Blushes" panose="020B0604020202020204" charset="0"/>
              </a:rPr>
            </a:br>
            <a:r>
              <a:rPr lang="en-GB" sz="4000" dirty="0">
                <a:latin typeface="Blushes" panose="020B0604020202020204" charset="0"/>
              </a:rPr>
              <a:t>Assessment helps us identify children who may need extra support, intervention or additional challenge. It also helps us share useful information with parents and carers about how their child is doing.</a:t>
            </a:r>
          </a:p>
          <a:p>
            <a:endParaRPr lang="en-GB" sz="4000" dirty="0">
              <a:latin typeface="Blushes" panose="020B0604020202020204" charset="0"/>
            </a:endParaRPr>
          </a:p>
          <a:p>
            <a:r>
              <a:rPr lang="en-GB" sz="4000" dirty="0">
                <a:latin typeface="Blushes" panose="020B0604020202020204" charset="0"/>
              </a:rPr>
              <a:t>Overall, assessment at Tackley is about knowing our children well, celebrating progress and making sure teaching meets their needs.</a:t>
            </a:r>
          </a:p>
        </p:txBody>
      </p:sp>
    </p:spTree>
    <p:extLst>
      <p:ext uri="{BB962C8B-B14F-4D97-AF65-F5344CB8AC3E}">
        <p14:creationId xmlns:p14="http://schemas.microsoft.com/office/powerpoint/2010/main" val="41936557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p:cNvGrpSpPr/>
        <p:nvPr/>
      </p:nvGrpSpPr>
      <p:grpSpPr>
        <a:xfrm>
          <a:off x="0" y="0"/>
          <a:ext cx="0" cy="0"/>
          <a:chOff x="0" y="0"/>
          <a:chExt cx="0" cy="0"/>
        </a:xfrm>
      </p:grpSpPr>
      <p:grpSp>
        <p:nvGrpSpPr>
          <p:cNvPr id="2" name="Group 2"/>
          <p:cNvGrpSpPr/>
          <p:nvPr/>
        </p:nvGrpSpPr>
        <p:grpSpPr>
          <a:xfrm>
            <a:off x="304800" y="203035"/>
            <a:ext cx="17713036" cy="9867422"/>
            <a:chOff x="0" y="0"/>
            <a:chExt cx="3376133" cy="2368810"/>
          </a:xfrm>
        </p:grpSpPr>
        <p:sp>
          <p:nvSpPr>
            <p:cNvPr id="3" name="Freeform 3"/>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p:cNvGrpSpPr/>
          <p:nvPr/>
        </p:nvGrpSpPr>
        <p:grpSpPr>
          <a:xfrm>
            <a:off x="838200" y="699136"/>
            <a:ext cx="16611600" cy="8863964"/>
            <a:chOff x="0" y="0"/>
            <a:chExt cx="4416319" cy="3035684"/>
          </a:xfrm>
          <a:solidFill>
            <a:schemeClr val="bg1"/>
          </a:solidFill>
        </p:grpSpPr>
        <p:sp>
          <p:nvSpPr>
            <p:cNvPr id="7" name="Freeform 7"/>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p:cNvSpPr txBox="1"/>
          <p:nvPr/>
        </p:nvSpPr>
        <p:spPr>
          <a:xfrm>
            <a:off x="2590800" y="953974"/>
            <a:ext cx="12725399" cy="8710077"/>
          </a:xfrm>
          <a:prstGeom prst="rect">
            <a:avLst/>
          </a:prstGeom>
          <a:noFill/>
        </p:spPr>
        <p:txBody>
          <a:bodyPr wrap="square" rtlCol="0">
            <a:spAutoFit/>
          </a:bodyPr>
          <a:lstStyle/>
          <a:p>
            <a:pPr algn="ctr"/>
            <a:r>
              <a:rPr lang="en-GB" sz="8000" dirty="0">
                <a:latin typeface="Blushes" panose="020B0604020202020204" charset="0"/>
              </a:rPr>
              <a:t>What will your child be learning in Year Jemison next year?</a:t>
            </a:r>
          </a:p>
          <a:p>
            <a:pPr algn="ctr"/>
            <a:endParaRPr lang="en-GB" sz="8000" dirty="0">
              <a:latin typeface="Blushes" panose="020B0604020202020204" charset="0"/>
            </a:endParaRPr>
          </a:p>
          <a:p>
            <a:pPr algn="ctr"/>
            <a:r>
              <a:rPr lang="en-GB" sz="4800" dirty="0">
                <a:latin typeface="Blushes" panose="020B0604020202020204" charset="0"/>
              </a:rPr>
              <a:t>In September a yearly overview will be shared with you which shows the  plans for the year, they are subject to change. This document will be on the school website and will be updated if changes are made.</a:t>
            </a:r>
            <a:endParaRPr lang="en-GB" sz="4400" dirty="0">
              <a:latin typeface="Blushes" panose="020B0604020202020204" charset="0"/>
            </a:endParaRPr>
          </a:p>
        </p:txBody>
      </p:sp>
    </p:spTree>
    <p:extLst>
      <p:ext uri="{BB962C8B-B14F-4D97-AF65-F5344CB8AC3E}">
        <p14:creationId xmlns:p14="http://schemas.microsoft.com/office/powerpoint/2010/main" val="38352816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p:cNvGrpSpPr/>
        <p:nvPr/>
      </p:nvGrpSpPr>
      <p:grpSpPr>
        <a:xfrm>
          <a:off x="0" y="0"/>
          <a:ext cx="0" cy="0"/>
          <a:chOff x="0" y="0"/>
          <a:chExt cx="0" cy="0"/>
        </a:xfrm>
      </p:grpSpPr>
      <p:grpSp>
        <p:nvGrpSpPr>
          <p:cNvPr id="2" name="Group 2"/>
          <p:cNvGrpSpPr/>
          <p:nvPr/>
        </p:nvGrpSpPr>
        <p:grpSpPr>
          <a:xfrm>
            <a:off x="304800" y="203035"/>
            <a:ext cx="17713036" cy="9867422"/>
            <a:chOff x="0" y="0"/>
            <a:chExt cx="3376133" cy="2368810"/>
          </a:xfrm>
        </p:grpSpPr>
        <p:sp>
          <p:nvSpPr>
            <p:cNvPr id="3" name="Freeform 3"/>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p:cNvGrpSpPr/>
          <p:nvPr/>
        </p:nvGrpSpPr>
        <p:grpSpPr>
          <a:xfrm>
            <a:off x="838200" y="699136"/>
            <a:ext cx="16611600" cy="8863964"/>
            <a:chOff x="0" y="0"/>
            <a:chExt cx="4416319" cy="3035684"/>
          </a:xfrm>
          <a:solidFill>
            <a:schemeClr val="bg1"/>
          </a:solidFill>
        </p:grpSpPr>
        <p:sp>
          <p:nvSpPr>
            <p:cNvPr id="7" name="Freeform 7"/>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3" name="TextBox 12">
            <a:extLst>
              <a:ext uri="{FF2B5EF4-FFF2-40B4-BE49-F238E27FC236}">
                <a16:creationId xmlns:a16="http://schemas.microsoft.com/office/drawing/2014/main" id="{39325ADA-FE89-7DBE-1984-CC92F56FD129}"/>
              </a:ext>
            </a:extLst>
          </p:cNvPr>
          <p:cNvSpPr txBox="1"/>
          <p:nvPr/>
        </p:nvSpPr>
        <p:spPr>
          <a:xfrm>
            <a:off x="2209799" y="730309"/>
            <a:ext cx="13595823" cy="923330"/>
          </a:xfrm>
          <a:prstGeom prst="rect">
            <a:avLst/>
          </a:prstGeom>
          <a:noFill/>
        </p:spPr>
        <p:txBody>
          <a:bodyPr wrap="square" rtlCol="0">
            <a:spAutoFit/>
          </a:bodyPr>
          <a:lstStyle/>
          <a:p>
            <a:pPr algn="ctr"/>
            <a:r>
              <a:rPr lang="en-GB" sz="5400" dirty="0">
                <a:latin typeface="Blushes" panose="020B0604020202020204" charset="0"/>
              </a:rPr>
              <a:t>Weekly Timetable in Jemison</a:t>
            </a:r>
          </a:p>
        </p:txBody>
      </p:sp>
      <p:graphicFrame>
        <p:nvGraphicFramePr>
          <p:cNvPr id="9" name="Table 8">
            <a:extLst>
              <a:ext uri="{FF2B5EF4-FFF2-40B4-BE49-F238E27FC236}">
                <a16:creationId xmlns:a16="http://schemas.microsoft.com/office/drawing/2014/main" id="{D5F7F747-9153-186D-66E0-A86609E551E9}"/>
              </a:ext>
            </a:extLst>
          </p:cNvPr>
          <p:cNvGraphicFramePr>
            <a:graphicFrameLocks noGrp="1"/>
          </p:cNvGraphicFramePr>
          <p:nvPr>
            <p:extLst>
              <p:ext uri="{D42A27DB-BD31-4B8C-83A1-F6EECF244321}">
                <p14:modId xmlns:p14="http://schemas.microsoft.com/office/powerpoint/2010/main" val="3144134145"/>
              </p:ext>
            </p:extLst>
          </p:nvPr>
        </p:nvGraphicFramePr>
        <p:xfrm>
          <a:off x="2638750" y="1857475"/>
          <a:ext cx="13010500" cy="7463980"/>
        </p:xfrm>
        <a:graphic>
          <a:graphicData uri="http://schemas.openxmlformats.org/drawingml/2006/table">
            <a:tbl>
              <a:tblPr/>
              <a:tblGrid>
                <a:gridCol w="658055">
                  <a:extLst>
                    <a:ext uri="{9D8B030D-6E8A-4147-A177-3AD203B41FA5}">
                      <a16:colId xmlns:a16="http://schemas.microsoft.com/office/drawing/2014/main" val="3380760749"/>
                    </a:ext>
                  </a:extLst>
                </a:gridCol>
                <a:gridCol w="928909">
                  <a:extLst>
                    <a:ext uri="{9D8B030D-6E8A-4147-A177-3AD203B41FA5}">
                      <a16:colId xmlns:a16="http://schemas.microsoft.com/office/drawing/2014/main" val="2971090508"/>
                    </a:ext>
                  </a:extLst>
                </a:gridCol>
                <a:gridCol w="1089003">
                  <a:extLst>
                    <a:ext uri="{9D8B030D-6E8A-4147-A177-3AD203B41FA5}">
                      <a16:colId xmlns:a16="http://schemas.microsoft.com/office/drawing/2014/main" val="212405394"/>
                    </a:ext>
                  </a:extLst>
                </a:gridCol>
                <a:gridCol w="1141124">
                  <a:extLst>
                    <a:ext uri="{9D8B030D-6E8A-4147-A177-3AD203B41FA5}">
                      <a16:colId xmlns:a16="http://schemas.microsoft.com/office/drawing/2014/main" val="1505803006"/>
                    </a:ext>
                  </a:extLst>
                </a:gridCol>
                <a:gridCol w="727862">
                  <a:extLst>
                    <a:ext uri="{9D8B030D-6E8A-4147-A177-3AD203B41FA5}">
                      <a16:colId xmlns:a16="http://schemas.microsoft.com/office/drawing/2014/main" val="3284692621"/>
                    </a:ext>
                  </a:extLst>
                </a:gridCol>
                <a:gridCol w="625478">
                  <a:extLst>
                    <a:ext uri="{9D8B030D-6E8A-4147-A177-3AD203B41FA5}">
                      <a16:colId xmlns:a16="http://schemas.microsoft.com/office/drawing/2014/main" val="3602284558"/>
                    </a:ext>
                  </a:extLst>
                </a:gridCol>
                <a:gridCol w="770677">
                  <a:extLst>
                    <a:ext uri="{9D8B030D-6E8A-4147-A177-3AD203B41FA5}">
                      <a16:colId xmlns:a16="http://schemas.microsoft.com/office/drawing/2014/main" val="3496291601"/>
                    </a:ext>
                  </a:extLst>
                </a:gridCol>
                <a:gridCol w="166949">
                  <a:extLst>
                    <a:ext uri="{9D8B030D-6E8A-4147-A177-3AD203B41FA5}">
                      <a16:colId xmlns:a16="http://schemas.microsoft.com/office/drawing/2014/main" val="1711595855"/>
                    </a:ext>
                  </a:extLst>
                </a:gridCol>
                <a:gridCol w="166949">
                  <a:extLst>
                    <a:ext uri="{9D8B030D-6E8A-4147-A177-3AD203B41FA5}">
                      <a16:colId xmlns:a16="http://schemas.microsoft.com/office/drawing/2014/main" val="3437655277"/>
                    </a:ext>
                  </a:extLst>
                </a:gridCol>
                <a:gridCol w="1085280">
                  <a:extLst>
                    <a:ext uri="{9D8B030D-6E8A-4147-A177-3AD203B41FA5}">
                      <a16:colId xmlns:a16="http://schemas.microsoft.com/office/drawing/2014/main" val="3874472340"/>
                    </a:ext>
                  </a:extLst>
                </a:gridCol>
                <a:gridCol w="668294">
                  <a:extLst>
                    <a:ext uri="{9D8B030D-6E8A-4147-A177-3AD203B41FA5}">
                      <a16:colId xmlns:a16="http://schemas.microsoft.com/office/drawing/2014/main" val="2291504349"/>
                    </a:ext>
                  </a:extLst>
                </a:gridCol>
                <a:gridCol w="972656">
                  <a:extLst>
                    <a:ext uri="{9D8B030D-6E8A-4147-A177-3AD203B41FA5}">
                      <a16:colId xmlns:a16="http://schemas.microsoft.com/office/drawing/2014/main" val="471309285"/>
                    </a:ext>
                  </a:extLst>
                </a:gridCol>
                <a:gridCol w="166949">
                  <a:extLst>
                    <a:ext uri="{9D8B030D-6E8A-4147-A177-3AD203B41FA5}">
                      <a16:colId xmlns:a16="http://schemas.microsoft.com/office/drawing/2014/main" val="2015599243"/>
                    </a:ext>
                  </a:extLst>
                </a:gridCol>
                <a:gridCol w="166949">
                  <a:extLst>
                    <a:ext uri="{9D8B030D-6E8A-4147-A177-3AD203B41FA5}">
                      <a16:colId xmlns:a16="http://schemas.microsoft.com/office/drawing/2014/main" val="1672554718"/>
                    </a:ext>
                  </a:extLst>
                </a:gridCol>
                <a:gridCol w="166949">
                  <a:extLst>
                    <a:ext uri="{9D8B030D-6E8A-4147-A177-3AD203B41FA5}">
                      <a16:colId xmlns:a16="http://schemas.microsoft.com/office/drawing/2014/main" val="620273849"/>
                    </a:ext>
                  </a:extLst>
                </a:gridCol>
                <a:gridCol w="166949">
                  <a:extLst>
                    <a:ext uri="{9D8B030D-6E8A-4147-A177-3AD203B41FA5}">
                      <a16:colId xmlns:a16="http://schemas.microsoft.com/office/drawing/2014/main" val="551936492"/>
                    </a:ext>
                  </a:extLst>
                </a:gridCol>
                <a:gridCol w="391855">
                  <a:extLst>
                    <a:ext uri="{9D8B030D-6E8A-4147-A177-3AD203B41FA5}">
                      <a16:colId xmlns:a16="http://schemas.microsoft.com/office/drawing/2014/main" val="802229878"/>
                    </a:ext>
                  </a:extLst>
                </a:gridCol>
                <a:gridCol w="1708896">
                  <a:extLst>
                    <a:ext uri="{9D8B030D-6E8A-4147-A177-3AD203B41FA5}">
                      <a16:colId xmlns:a16="http://schemas.microsoft.com/office/drawing/2014/main" val="3524351638"/>
                    </a:ext>
                  </a:extLst>
                </a:gridCol>
                <a:gridCol w="649678">
                  <a:extLst>
                    <a:ext uri="{9D8B030D-6E8A-4147-A177-3AD203B41FA5}">
                      <a16:colId xmlns:a16="http://schemas.microsoft.com/office/drawing/2014/main" val="1114391026"/>
                    </a:ext>
                  </a:extLst>
                </a:gridCol>
                <a:gridCol w="591039">
                  <a:extLst>
                    <a:ext uri="{9D8B030D-6E8A-4147-A177-3AD203B41FA5}">
                      <a16:colId xmlns:a16="http://schemas.microsoft.com/office/drawing/2014/main" val="1694597210"/>
                    </a:ext>
                  </a:extLst>
                </a:gridCol>
              </a:tblGrid>
              <a:tr h="983969">
                <a:tc>
                  <a:txBody>
                    <a:bodyPr/>
                    <a:lstStyle/>
                    <a:p>
                      <a:pPr marL="0" marR="0" algn="l">
                        <a:lnSpc>
                          <a:spcPct val="107000"/>
                        </a:lnSpc>
                        <a:spcAft>
                          <a:spcPts val="800"/>
                        </a:spcAft>
                        <a:buNone/>
                      </a:pPr>
                      <a:r>
                        <a:rPr lang="en-GB" sz="1800">
                          <a:effectLst/>
                          <a:latin typeface="Calibri" panose="020F05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07000"/>
                        </a:lnSpc>
                        <a:spcAft>
                          <a:spcPts val="800"/>
                        </a:spcAft>
                        <a:buNone/>
                      </a:pPr>
                      <a:r>
                        <a:rPr lang="en-GB" sz="1800">
                          <a:effectLst/>
                          <a:latin typeface="Calibri" panose="020F0502020204030204" pitchFamily="34" charset="0"/>
                          <a:ea typeface="Calibri" panose="020F0502020204030204" pitchFamily="34" charset="0"/>
                          <a:cs typeface="Times New Roman" panose="02020603050405020304" pitchFamily="18" charset="0"/>
                        </a:rPr>
                        <a:t>8.30 -9.00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07000"/>
                        </a:lnSpc>
                        <a:spcAft>
                          <a:spcPts val="800"/>
                        </a:spcAft>
                        <a:buNone/>
                      </a:pPr>
                      <a:r>
                        <a:rPr lang="en-GB" sz="1800">
                          <a:effectLst/>
                          <a:latin typeface="Calibri" panose="020F0502020204030204" pitchFamily="34" charset="0"/>
                          <a:ea typeface="Calibri" panose="020F0502020204030204" pitchFamily="34" charset="0"/>
                          <a:cs typeface="Times New Roman" panose="02020603050405020304" pitchFamily="18" charset="0"/>
                        </a:rPr>
                        <a:t>9.00 – 9.25</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2">
                  <a:txBody>
                    <a:bodyPr/>
                    <a:lstStyle/>
                    <a:p>
                      <a:pPr marL="0" marR="0" algn="ctr">
                        <a:lnSpc>
                          <a:spcPct val="107000"/>
                        </a:lnSpc>
                        <a:spcAft>
                          <a:spcPts val="800"/>
                        </a:spcAft>
                        <a:buNone/>
                      </a:pPr>
                      <a:r>
                        <a:rPr lang="en-GB" sz="1800">
                          <a:effectLst/>
                          <a:latin typeface="Calibri" panose="020F0502020204030204" pitchFamily="34" charset="0"/>
                          <a:ea typeface="Calibri" panose="020F0502020204030204" pitchFamily="34" charset="0"/>
                          <a:cs typeface="Times New Roman" panose="02020603050405020304" pitchFamily="18" charset="0"/>
                        </a:rPr>
                        <a:t>9.25-10.15</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a:txBody>
                    <a:bodyPr/>
                    <a:lstStyle/>
                    <a:p>
                      <a:pPr marL="0" marR="0" algn="ctr">
                        <a:lnSpc>
                          <a:spcPct val="107000"/>
                        </a:lnSpc>
                        <a:spcAft>
                          <a:spcPts val="800"/>
                        </a:spcAft>
                        <a:buNone/>
                      </a:pPr>
                      <a:r>
                        <a:rPr lang="en-GB" sz="1600">
                          <a:effectLst/>
                          <a:latin typeface="Calibri" panose="020F0502020204030204" pitchFamily="34" charset="0"/>
                          <a:ea typeface="Calibri" panose="020F0502020204030204" pitchFamily="34" charset="0"/>
                          <a:cs typeface="Times New Roman" panose="02020603050405020304" pitchFamily="18" charset="0"/>
                        </a:rPr>
                        <a:t>10.15</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07000"/>
                        </a:lnSpc>
                        <a:spcAft>
                          <a:spcPts val="800"/>
                        </a:spcAft>
                        <a:buNone/>
                      </a:pPr>
                      <a:r>
                        <a:rPr lang="en-GB" sz="1800">
                          <a:effectLst/>
                          <a:latin typeface="Calibri" panose="020F0502020204030204" pitchFamily="34" charset="0"/>
                          <a:ea typeface="Calibri" panose="020F0502020204030204" pitchFamily="34" charset="0"/>
                          <a:cs typeface="Times New Roman" panose="02020603050405020304" pitchFamily="18" charset="0"/>
                        </a:rPr>
                        <a:t>10.30-11.00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3">
                  <a:txBody>
                    <a:bodyPr/>
                    <a:lstStyle/>
                    <a:p>
                      <a:pPr marL="0" marR="0" algn="ctr">
                        <a:lnSpc>
                          <a:spcPct val="107000"/>
                        </a:lnSpc>
                        <a:spcAft>
                          <a:spcPts val="800"/>
                        </a:spcAft>
                        <a:buNone/>
                      </a:pPr>
                      <a:r>
                        <a:rPr lang="en-GB" sz="1800">
                          <a:effectLst/>
                          <a:latin typeface="Calibri" panose="020F0502020204030204" pitchFamily="34" charset="0"/>
                          <a:ea typeface="Calibri" panose="020F0502020204030204" pitchFamily="34" charset="0"/>
                          <a:cs typeface="Times New Roman" panose="02020603050405020304" pitchFamily="18" charset="0"/>
                        </a:rPr>
                        <a:t>11.00-12.00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a:txBody>
                    <a:bodyPr/>
                    <a:lstStyle/>
                    <a:p>
                      <a:pPr marL="0" marR="0" algn="ctr">
                        <a:lnSpc>
                          <a:spcPct val="107000"/>
                        </a:lnSpc>
                        <a:spcAft>
                          <a:spcPts val="800"/>
                        </a:spcAft>
                        <a:buNone/>
                      </a:pPr>
                      <a:r>
                        <a:rPr lang="en-GB" sz="1800">
                          <a:effectLst/>
                          <a:latin typeface="Calibri" panose="020F0502020204030204" pitchFamily="34" charset="0"/>
                          <a:ea typeface="Calibri" panose="020F0502020204030204" pitchFamily="34" charset="0"/>
                          <a:cs typeface="Times New Roman" panose="02020603050405020304" pitchFamily="18" charset="0"/>
                        </a:rPr>
                        <a:t>12.00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4">
                  <a:txBody>
                    <a:bodyPr/>
                    <a:lstStyle/>
                    <a:p>
                      <a:pPr marL="0" marR="0" algn="ctr">
                        <a:lnSpc>
                          <a:spcPct val="107000"/>
                        </a:lnSpc>
                        <a:spcAft>
                          <a:spcPts val="800"/>
                        </a:spcAft>
                        <a:buNone/>
                      </a:pPr>
                      <a:r>
                        <a:rPr lang="en-GB" sz="1800">
                          <a:effectLst/>
                          <a:latin typeface="Calibri" panose="020F0502020204030204" pitchFamily="34" charset="0"/>
                          <a:ea typeface="Calibri" panose="020F0502020204030204" pitchFamily="34" charset="0"/>
                          <a:cs typeface="Times New Roman" panose="02020603050405020304" pitchFamily="18" charset="0"/>
                        </a:rPr>
                        <a:t>1.00 – 2.00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gridSpan="2">
                  <a:txBody>
                    <a:bodyPr/>
                    <a:lstStyle/>
                    <a:p>
                      <a:pPr marL="0" marR="0" algn="ctr">
                        <a:lnSpc>
                          <a:spcPct val="107000"/>
                        </a:lnSpc>
                        <a:spcAft>
                          <a:spcPts val="800"/>
                        </a:spcAft>
                        <a:buNone/>
                      </a:pPr>
                      <a:r>
                        <a:rPr lang="en-GB" sz="1800">
                          <a:effectLst/>
                          <a:latin typeface="Calibri" panose="020F0502020204030204" pitchFamily="34" charset="0"/>
                          <a:ea typeface="Calibri" panose="020F0502020204030204" pitchFamily="34" charset="0"/>
                          <a:cs typeface="Times New Roman" panose="02020603050405020304" pitchFamily="18" charset="0"/>
                        </a:rPr>
                        <a:t>2.00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a:txBody>
                    <a:bodyPr/>
                    <a:lstStyle/>
                    <a:p>
                      <a:pPr marL="0" marR="0" algn="ctr">
                        <a:lnSpc>
                          <a:spcPct val="107000"/>
                        </a:lnSpc>
                        <a:spcAft>
                          <a:spcPts val="800"/>
                        </a:spcAft>
                        <a:buNone/>
                      </a:pPr>
                      <a:r>
                        <a:rPr lang="en-GB" sz="1800">
                          <a:effectLst/>
                          <a:latin typeface="Calibri" panose="020F0502020204030204" pitchFamily="34" charset="0"/>
                          <a:ea typeface="Calibri" panose="020F0502020204030204" pitchFamily="34" charset="0"/>
                          <a:cs typeface="Times New Roman" panose="02020603050405020304" pitchFamily="18" charset="0"/>
                        </a:rPr>
                        <a:t>2.15 – 2.45</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07000"/>
                        </a:lnSpc>
                        <a:spcAft>
                          <a:spcPts val="800"/>
                        </a:spcAft>
                        <a:buNone/>
                      </a:pPr>
                      <a:r>
                        <a:rPr lang="en-GB" sz="1800">
                          <a:effectLst/>
                          <a:latin typeface="Calibri" panose="020F0502020204030204" pitchFamily="34" charset="0"/>
                          <a:ea typeface="Calibri" panose="020F0502020204030204" pitchFamily="34" charset="0"/>
                          <a:cs typeface="Times New Roman" panose="02020603050405020304" pitchFamily="18" charset="0"/>
                        </a:rPr>
                        <a:t>2.45</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07000"/>
                        </a:lnSpc>
                        <a:spcAft>
                          <a:spcPts val="800"/>
                        </a:spcAft>
                        <a:buNone/>
                      </a:pPr>
                      <a:r>
                        <a:rPr lang="en-GB" sz="1800">
                          <a:effectLst/>
                          <a:latin typeface="Calibri" panose="020F0502020204030204" pitchFamily="34" charset="0"/>
                          <a:ea typeface="Calibri" panose="020F0502020204030204" pitchFamily="34" charset="0"/>
                          <a:cs typeface="Times New Roman" panose="02020603050405020304" pitchFamily="18" charset="0"/>
                        </a:rPr>
                        <a:t>3.00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92628229"/>
                  </a:ext>
                </a:extLst>
              </a:tr>
              <a:tr h="1161391">
                <a:tc>
                  <a:txBody>
                    <a:bodyPr/>
                    <a:lstStyle/>
                    <a:p>
                      <a:pPr marL="71755" marR="71755" algn="ctr">
                        <a:lnSpc>
                          <a:spcPct val="107000"/>
                        </a:lnSpc>
                        <a:spcAft>
                          <a:spcPts val="800"/>
                        </a:spcAft>
                        <a:buNone/>
                      </a:pPr>
                      <a:r>
                        <a:rPr lang="en-GB" sz="1800">
                          <a:effectLst/>
                          <a:latin typeface="Calibri" panose="020F0502020204030204" pitchFamily="34" charset="0"/>
                          <a:ea typeface="Calibri" panose="020F0502020204030204" pitchFamily="34" charset="0"/>
                          <a:cs typeface="Times New Roman" panose="02020603050405020304" pitchFamily="18" charset="0"/>
                        </a:rPr>
                        <a:t>Monday</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5">
                  <a:txBody>
                    <a:bodyPr/>
                    <a:lstStyle/>
                    <a:p>
                      <a:pPr marL="71755" marR="71755" algn="ctr">
                        <a:lnSpc>
                          <a:spcPct val="107000"/>
                        </a:lnSpc>
                        <a:spcAft>
                          <a:spcPts val="800"/>
                        </a:spcAft>
                        <a:buNone/>
                      </a:pPr>
                      <a:r>
                        <a:rPr lang="en-GB" sz="20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Morning activity</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ctr">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l">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gn="ctr">
                        <a:lnSpc>
                          <a:spcPct val="107000"/>
                        </a:lnSpc>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Phonics/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Spelling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marL="0" marR="0" algn="ctr">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   Maths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CCFF"/>
                    </a:solidFill>
                  </a:tcPr>
                </a:tc>
                <a:tc>
                  <a:txBody>
                    <a:bodyPr/>
                    <a:lstStyle/>
                    <a:p>
                      <a:pPr marL="71755" marR="71755"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Collective worship (10.00)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4B083"/>
                    </a:solidFill>
                  </a:tcPr>
                </a:tc>
                <a:tc rowSpan="5">
                  <a:txBody>
                    <a:bodyPr/>
                    <a:lstStyle/>
                    <a:p>
                      <a:pPr marL="71755" marR="71755"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B        r        e        a        k</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AF6"/>
                    </a:solidFill>
                  </a:tcPr>
                </a:tc>
                <a:tc>
                  <a:txBody>
                    <a:bodyPr/>
                    <a:lstStyle/>
                    <a:p>
                      <a:pPr marL="0" marR="0"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Library</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00CC"/>
                    </a:solidFill>
                  </a:tcPr>
                </a:tc>
                <a:tc gridSpan="3">
                  <a:txBody>
                    <a:bodyPr/>
                    <a:lstStyle/>
                    <a:p>
                      <a:pPr marL="0" marR="0" algn="ctr">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English &amp;</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Handwriting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FF"/>
                    </a:solidFill>
                  </a:tcPr>
                </a:tc>
                <a:tc hMerge="1">
                  <a:txBody>
                    <a:bodyPr/>
                    <a:lstStyle/>
                    <a:p>
                      <a:endParaRPr lang="en-US"/>
                    </a:p>
                  </a:txBody>
                  <a:tcPr/>
                </a:tc>
                <a:tc hMerge="1">
                  <a:txBody>
                    <a:bodyPr/>
                    <a:lstStyle/>
                    <a:p>
                      <a:endParaRPr lang="en-US"/>
                    </a:p>
                  </a:txBody>
                  <a:tcPr/>
                </a:tc>
                <a:tc rowSpan="5">
                  <a:txBody>
                    <a:bodyPr/>
                    <a:lstStyle/>
                    <a:p>
                      <a:pPr marL="71755" marR="71755" algn="ctr">
                        <a:lnSpc>
                          <a:spcPct val="107000"/>
                        </a:lnSpc>
                        <a:spcAft>
                          <a:spcPts val="800"/>
                        </a:spcAft>
                        <a:buNone/>
                      </a:pPr>
                      <a:r>
                        <a:rPr lang="pt-PT"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Lunch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AF6"/>
                    </a:solidFill>
                  </a:tcPr>
                </a:tc>
                <a:tc gridSpan="4">
                  <a:txBody>
                    <a:bodyPr/>
                    <a:lstStyle/>
                    <a:p>
                      <a:pPr marL="0" marR="0" algn="ctr">
                        <a:lnSpc>
                          <a:spcPct val="107000"/>
                        </a:lnSpc>
                        <a:spcAft>
                          <a:spcPts val="800"/>
                        </a:spcAft>
                        <a:buNone/>
                        <a:tabLst>
                          <a:tab pos="990600" algn="l"/>
                        </a:tabLst>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tabLst>
                          <a:tab pos="990600" algn="l"/>
                        </a:tabLst>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PE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tabLst>
                          <a:tab pos="990600" algn="l"/>
                        </a:tabLst>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6FF66"/>
                    </a:solidFill>
                  </a:tcPr>
                </a:tc>
                <a:tc hMerge="1">
                  <a:txBody>
                    <a:bodyPr/>
                    <a:lstStyle/>
                    <a:p>
                      <a:endParaRPr lang="en-US"/>
                    </a:p>
                  </a:txBody>
                  <a:tcPr/>
                </a:tc>
                <a:tc hMerge="1">
                  <a:txBody>
                    <a:bodyPr/>
                    <a:lstStyle/>
                    <a:p>
                      <a:endParaRPr lang="en-US"/>
                    </a:p>
                  </a:txBody>
                  <a:tcPr/>
                </a:tc>
                <a:tc hMerge="1">
                  <a:txBody>
                    <a:bodyPr/>
                    <a:lstStyle/>
                    <a:p>
                      <a:endParaRPr lang="en-US"/>
                    </a:p>
                  </a:txBody>
                  <a:tcPr/>
                </a:tc>
                <a:tc rowSpan="3" gridSpan="2">
                  <a:txBody>
                    <a:bodyPr/>
                    <a:lstStyle/>
                    <a:p>
                      <a:pPr marL="71755" marR="71755" algn="ctr">
                        <a:lnSpc>
                          <a:spcPct val="107000"/>
                        </a:lnSpc>
                        <a:spcAft>
                          <a:spcPts val="800"/>
                        </a:spcAft>
                        <a:buNone/>
                        <a:tabLst>
                          <a:tab pos="990600" algn="l"/>
                        </a:tabLst>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B        r        e        a        k</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AF6"/>
                    </a:solidFill>
                  </a:tcPr>
                </a:tc>
                <a:tc rowSpan="3" hMerge="1">
                  <a:txBody>
                    <a:bodyPr/>
                    <a:lstStyle/>
                    <a:p>
                      <a:endParaRPr lang="en-US"/>
                    </a:p>
                  </a:txBody>
                  <a:tcPr/>
                </a:tc>
                <a:tc>
                  <a:txBody>
                    <a:bodyPr/>
                    <a:lstStyle/>
                    <a:p>
                      <a:pPr marL="0" marR="0" algn="ctr">
                        <a:lnSpc>
                          <a:spcPct val="107000"/>
                        </a:lnSpc>
                        <a:spcAft>
                          <a:spcPts val="800"/>
                        </a:spcAft>
                        <a:buNone/>
                        <a:tabLst>
                          <a:tab pos="990600" algn="l"/>
                        </a:tabLst>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tabLst>
                          <a:tab pos="990600" algn="l"/>
                        </a:tabLst>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History / Geography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99FF"/>
                    </a:solidFill>
                  </a:tcPr>
                </a:tc>
                <a:tc rowSpan="5">
                  <a:txBody>
                    <a:bodyPr/>
                    <a:lstStyle/>
                    <a:p>
                      <a:pPr marL="71755" marR="71755"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Story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AF6"/>
                    </a:solidFill>
                  </a:tcPr>
                </a:tc>
                <a:tc rowSpan="5">
                  <a:txBody>
                    <a:bodyPr/>
                    <a:lstStyle/>
                    <a:p>
                      <a:pPr marL="71755" marR="71755" algn="ctr">
                        <a:lnSpc>
                          <a:spcPct val="107000"/>
                        </a:lnSpc>
                        <a:spcAft>
                          <a:spcPts val="800"/>
                        </a:spcAft>
                        <a:buNone/>
                      </a:pPr>
                      <a:r>
                        <a:rPr lang="en-GB" sz="1800" dirty="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H        o        m        e                T        </a:t>
                      </a:r>
                      <a:r>
                        <a:rPr lang="en-GB" sz="1800" dirty="0" err="1">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i</a:t>
                      </a:r>
                      <a:r>
                        <a:rPr lang="en-GB" sz="1800" dirty="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        m        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AF6"/>
                    </a:solidFill>
                  </a:tcPr>
                </a:tc>
                <a:extLst>
                  <a:ext uri="{0D108BD9-81ED-4DB2-BD59-A6C34878D82A}">
                    <a16:rowId xmlns:a16="http://schemas.microsoft.com/office/drawing/2014/main" val="595164454"/>
                  </a:ext>
                </a:extLst>
              </a:tr>
              <a:tr h="1050448">
                <a:tc>
                  <a:txBody>
                    <a:bodyPr/>
                    <a:lstStyle/>
                    <a:p>
                      <a:pPr marL="71755" marR="71755" algn="ctr">
                        <a:lnSpc>
                          <a:spcPct val="107000"/>
                        </a:lnSpc>
                        <a:spcAft>
                          <a:spcPts val="800"/>
                        </a:spcAft>
                        <a:buNone/>
                      </a:pPr>
                      <a:r>
                        <a:rPr lang="en-GB" sz="1800">
                          <a:effectLst/>
                          <a:latin typeface="Calibri" panose="020F0502020204030204" pitchFamily="34" charset="0"/>
                          <a:ea typeface="Calibri" panose="020F0502020204030204" pitchFamily="34" charset="0"/>
                          <a:cs typeface="Times New Roman" panose="02020603050405020304" pitchFamily="18" charset="0"/>
                        </a:rPr>
                        <a:t>Tuesday</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US"/>
                    </a:p>
                  </a:txBody>
                  <a:tcPr/>
                </a:tc>
                <a:tc>
                  <a:txBody>
                    <a:bodyPr/>
                    <a:lstStyle/>
                    <a:p>
                      <a:pPr marL="0" marR="0" algn="ctr">
                        <a:lnSpc>
                          <a:spcPct val="107000"/>
                        </a:lnSpc>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Phonics/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Spelling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gridSpan="2">
                  <a:txBody>
                    <a:bodyPr/>
                    <a:lstStyle/>
                    <a:p>
                      <a:pPr marL="0" marR="0" algn="ctr">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Maths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CCFF"/>
                    </a:solidFill>
                  </a:tcPr>
                </a:tc>
                <a:tc hMerge="1">
                  <a:txBody>
                    <a:bodyPr/>
                    <a:lstStyle/>
                    <a:p>
                      <a:endParaRPr lang="en-US"/>
                    </a:p>
                  </a:txBody>
                  <a:tcPr/>
                </a:tc>
                <a:tc vMerge="1">
                  <a:txBody>
                    <a:bodyPr/>
                    <a:lstStyle/>
                    <a:p>
                      <a:endParaRPr lang="en-US"/>
                    </a:p>
                  </a:txBody>
                  <a:tcPr/>
                </a:tc>
                <a:tc>
                  <a:txBody>
                    <a:bodyPr/>
                    <a:lstStyle/>
                    <a:p>
                      <a:pPr marL="71755" marR="71755"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Reading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ctr">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99"/>
                    </a:solidFill>
                  </a:tcPr>
                </a:tc>
                <a:tc gridSpan="3">
                  <a:txBody>
                    <a:bodyPr/>
                    <a:lstStyle/>
                    <a:p>
                      <a:pPr marL="0" marR="0" algn="ctr">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English &amp;</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Handwriting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FF"/>
                    </a:solidFill>
                  </a:tcPr>
                </a:tc>
                <a:tc hMerge="1">
                  <a:txBody>
                    <a:bodyPr/>
                    <a:lstStyle/>
                    <a:p>
                      <a:endParaRPr lang="en-US"/>
                    </a:p>
                  </a:txBody>
                  <a:tcPr/>
                </a:tc>
                <a:tc hMerge="1">
                  <a:txBody>
                    <a:bodyPr/>
                    <a:lstStyle/>
                    <a:p>
                      <a:endParaRPr lang="en-US"/>
                    </a:p>
                  </a:txBody>
                  <a:tcPr/>
                </a:tc>
                <a:tc vMerge="1">
                  <a:txBody>
                    <a:bodyPr/>
                    <a:lstStyle/>
                    <a:p>
                      <a:endParaRPr lang="en-US"/>
                    </a:p>
                  </a:txBody>
                  <a:tcPr/>
                </a:tc>
                <a:tc gridSpan="2">
                  <a:txBody>
                    <a:bodyPr/>
                    <a:lstStyle/>
                    <a:p>
                      <a:pPr marL="0" marR="0" algn="ctr">
                        <a:lnSpc>
                          <a:spcPct val="107000"/>
                        </a:lnSpc>
                        <a:spcAft>
                          <a:spcPts val="800"/>
                        </a:spcAft>
                        <a:buNone/>
                        <a:tabLst>
                          <a:tab pos="990600" algn="l"/>
                        </a:tabLst>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Singing Assembly</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FF"/>
                    </a:solidFill>
                  </a:tcPr>
                </a:tc>
                <a:tc hMerge="1">
                  <a:txBody>
                    <a:bodyPr/>
                    <a:lstStyle/>
                    <a:p>
                      <a:endParaRPr lang="en-US"/>
                    </a:p>
                  </a:txBody>
                  <a:tcPr/>
                </a:tc>
                <a:tc gridSpan="2">
                  <a:txBody>
                    <a:bodyPr/>
                    <a:lstStyle/>
                    <a:p>
                      <a:pPr marL="0" marR="0" algn="ctr">
                        <a:lnSpc>
                          <a:spcPct val="107000"/>
                        </a:lnSpc>
                        <a:spcAft>
                          <a:spcPts val="800"/>
                        </a:spcAft>
                        <a:buNone/>
                        <a:tabLst>
                          <a:tab pos="990600" algn="l"/>
                        </a:tabLst>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R.E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FFCC"/>
                    </a:solidFill>
                  </a:tcPr>
                </a:tc>
                <a:tc hMerge="1">
                  <a:txBody>
                    <a:bodyPr/>
                    <a:lstStyle/>
                    <a:p>
                      <a:endParaRPr lang="en-US"/>
                    </a:p>
                  </a:txBody>
                  <a:tcPr/>
                </a:tc>
                <a:tc gridSpan="2" vMerge="1">
                  <a:txBody>
                    <a:bodyPr/>
                    <a:lstStyle/>
                    <a:p>
                      <a:endParaRPr lang="en-US"/>
                    </a:p>
                  </a:txBody>
                  <a:tcPr/>
                </a:tc>
                <a:tc hMerge="1" vMerge="1">
                  <a:txBody>
                    <a:bodyPr/>
                    <a:lstStyle/>
                    <a:p>
                      <a:endParaRPr lang="en-US"/>
                    </a:p>
                  </a:txBody>
                  <a:tcPr/>
                </a:tc>
                <a:tc>
                  <a:txBody>
                    <a:bodyPr/>
                    <a:lstStyle/>
                    <a:p>
                      <a:pPr marL="0" marR="0" algn="l">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PSHE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99FF"/>
                    </a:solid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273231058"/>
                  </a:ext>
                </a:extLst>
              </a:tr>
              <a:tr h="1280260">
                <a:tc>
                  <a:txBody>
                    <a:bodyPr/>
                    <a:lstStyle/>
                    <a:p>
                      <a:pPr marL="71755" marR="71755" algn="ctr">
                        <a:lnSpc>
                          <a:spcPct val="107000"/>
                        </a:lnSpc>
                        <a:spcAft>
                          <a:spcPts val="800"/>
                        </a:spcAft>
                        <a:buNone/>
                      </a:pPr>
                      <a:r>
                        <a:rPr lang="en-GB" sz="1800">
                          <a:effectLst/>
                          <a:latin typeface="Calibri" panose="020F0502020204030204" pitchFamily="34" charset="0"/>
                          <a:ea typeface="Calibri" panose="020F0502020204030204" pitchFamily="34" charset="0"/>
                          <a:cs typeface="Times New Roman" panose="02020603050405020304" pitchFamily="18" charset="0"/>
                        </a:rPr>
                        <a:t>Wednesday</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US"/>
                    </a:p>
                  </a:txBody>
                  <a:tcPr/>
                </a:tc>
                <a:tc>
                  <a:txBody>
                    <a:bodyPr/>
                    <a:lstStyle/>
                    <a:p>
                      <a:pPr marL="0" marR="0" algn="ctr">
                        <a:lnSpc>
                          <a:spcPct val="107000"/>
                        </a:lnSpc>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Phonics/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Spelling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gridSpan="2">
                  <a:txBody>
                    <a:bodyPr/>
                    <a:lstStyle/>
                    <a:p>
                      <a:pPr marL="0" marR="0" algn="ctr">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Maths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CCFF"/>
                    </a:solidFill>
                  </a:tcPr>
                </a:tc>
                <a:tc hMerge="1">
                  <a:txBody>
                    <a:bodyPr/>
                    <a:lstStyle/>
                    <a:p>
                      <a:endParaRPr lang="en-US"/>
                    </a:p>
                  </a:txBody>
                  <a:tcPr/>
                </a:tc>
                <a:tc vMerge="1">
                  <a:txBody>
                    <a:bodyPr/>
                    <a:lstStyle/>
                    <a:p>
                      <a:endParaRPr lang="en-US"/>
                    </a:p>
                  </a:txBody>
                  <a:tcPr/>
                </a:tc>
                <a:tc gridSpan="3">
                  <a:txBody>
                    <a:bodyPr/>
                    <a:lstStyle/>
                    <a:p>
                      <a:pPr marL="0" marR="0" algn="ctr">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PE 10.30-11.30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6FF66"/>
                    </a:solidFill>
                  </a:tcPr>
                </a:tc>
                <a:tc hMerge="1">
                  <a:txBody>
                    <a:bodyPr/>
                    <a:lstStyle/>
                    <a:p>
                      <a:endParaRPr lang="en-US"/>
                    </a:p>
                  </a:txBody>
                  <a:tcPr/>
                </a:tc>
                <a:tc hMerge="1">
                  <a:txBody>
                    <a:bodyPr/>
                    <a:lstStyle/>
                    <a:p>
                      <a:endParaRPr lang="en-US"/>
                    </a:p>
                  </a:txBody>
                  <a:tcPr/>
                </a:tc>
                <a:tc>
                  <a:txBody>
                    <a:bodyPr/>
                    <a:lstStyle/>
                    <a:p>
                      <a:pPr marL="0" marR="0" algn="l">
                        <a:lnSpc>
                          <a:spcPct val="107000"/>
                        </a:lnSpc>
                        <a:spcAft>
                          <a:spcPts val="800"/>
                        </a:spcAft>
                        <a:buNone/>
                      </a:pPr>
                      <a:r>
                        <a:rPr lang="en-GB" sz="16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Aft>
                          <a:spcPts val="800"/>
                        </a:spcAft>
                        <a:buNone/>
                      </a:pPr>
                      <a:r>
                        <a:rPr lang="en-GB" sz="16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Handwriting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FF"/>
                    </a:solidFill>
                  </a:tcPr>
                </a:tc>
                <a:tc vMerge="1">
                  <a:txBody>
                    <a:bodyPr/>
                    <a:lstStyle/>
                    <a:p>
                      <a:endParaRPr lang="en-US"/>
                    </a:p>
                  </a:txBody>
                  <a:tcPr/>
                </a:tc>
                <a:tc gridSpan="4">
                  <a:txBody>
                    <a:bodyPr/>
                    <a:lstStyle/>
                    <a:p>
                      <a:pPr marL="0" marR="0" algn="ctr">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Science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60093"/>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2" vMerge="1">
                  <a:txBody>
                    <a:bodyPr/>
                    <a:lstStyle/>
                    <a:p>
                      <a:endParaRPr lang="en-US"/>
                    </a:p>
                  </a:txBody>
                  <a:tcPr/>
                </a:tc>
                <a:tc hMerge="1" vMerge="1">
                  <a:txBody>
                    <a:bodyPr/>
                    <a:lstStyle/>
                    <a:p>
                      <a:endParaRPr lang="en-US"/>
                    </a:p>
                  </a:txBody>
                  <a:tcPr/>
                </a:tc>
                <a:tc>
                  <a:txBody>
                    <a:bodyPr/>
                    <a:lstStyle/>
                    <a:p>
                      <a:pPr marL="0" marR="0" algn="l">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Music</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FF"/>
                    </a:solid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3843261943"/>
                  </a:ext>
                </a:extLst>
              </a:tr>
              <a:tr h="1280894">
                <a:tc>
                  <a:txBody>
                    <a:bodyPr/>
                    <a:lstStyle/>
                    <a:p>
                      <a:pPr marL="71755" marR="71755" algn="ctr">
                        <a:lnSpc>
                          <a:spcPct val="107000"/>
                        </a:lnSpc>
                        <a:spcAft>
                          <a:spcPts val="800"/>
                        </a:spcAft>
                        <a:buNone/>
                      </a:pPr>
                      <a:r>
                        <a:rPr lang="en-GB" sz="1800">
                          <a:effectLst/>
                          <a:latin typeface="Calibri" panose="020F0502020204030204" pitchFamily="34" charset="0"/>
                          <a:ea typeface="Calibri" panose="020F0502020204030204" pitchFamily="34" charset="0"/>
                          <a:cs typeface="Times New Roman" panose="02020603050405020304" pitchFamily="18" charset="0"/>
                        </a:rPr>
                        <a:t>Thursday</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US"/>
                    </a:p>
                  </a:txBody>
                  <a:tcPr/>
                </a:tc>
                <a:tc>
                  <a:txBody>
                    <a:bodyPr/>
                    <a:lstStyle/>
                    <a:p>
                      <a:pPr marL="0" marR="0" algn="ctr">
                        <a:lnSpc>
                          <a:spcPct val="107000"/>
                        </a:lnSpc>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Phonics/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Spelling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gridSpan="2">
                  <a:txBody>
                    <a:bodyPr/>
                    <a:lstStyle/>
                    <a:p>
                      <a:pPr marL="0" marR="0" algn="ctr">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Maths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CCFF"/>
                    </a:solidFill>
                  </a:tcPr>
                </a:tc>
                <a:tc hMerge="1">
                  <a:txBody>
                    <a:bodyPr/>
                    <a:lstStyle/>
                    <a:p>
                      <a:endParaRPr lang="en-US"/>
                    </a:p>
                  </a:txBody>
                  <a:tcPr/>
                </a:tc>
                <a:tc vMerge="1">
                  <a:txBody>
                    <a:bodyPr/>
                    <a:lstStyle/>
                    <a:p>
                      <a:endParaRPr lang="en-US"/>
                    </a:p>
                  </a:txBody>
                  <a:tcPr/>
                </a:tc>
                <a:tc gridSpan="2">
                  <a:txBody>
                    <a:bodyPr/>
                    <a:lstStyle/>
                    <a:p>
                      <a:pPr marL="71755" marR="71755"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Reading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99"/>
                    </a:solidFill>
                  </a:tcPr>
                </a:tc>
                <a:tc hMerge="1">
                  <a:txBody>
                    <a:bodyPr/>
                    <a:lstStyle/>
                    <a:p>
                      <a:endParaRPr lang="en-US"/>
                    </a:p>
                  </a:txBody>
                  <a:tcPr/>
                </a:tc>
                <a:tc gridSpan="2">
                  <a:txBody>
                    <a:bodyPr/>
                    <a:lstStyle/>
                    <a:p>
                      <a:pPr marL="0" marR="0" algn="ctr">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English &amp;</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Handwriting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FF"/>
                    </a:solidFill>
                  </a:tcPr>
                </a:tc>
                <a:tc hMerge="1">
                  <a:txBody>
                    <a:bodyPr/>
                    <a:lstStyle/>
                    <a:p>
                      <a:endParaRPr lang="en-US"/>
                    </a:p>
                  </a:txBody>
                  <a:tcPr/>
                </a:tc>
                <a:tc vMerge="1">
                  <a:txBody>
                    <a:bodyPr/>
                    <a:lstStyle/>
                    <a:p>
                      <a:endParaRPr lang="en-US"/>
                    </a:p>
                  </a:txBody>
                  <a:tcPr/>
                </a:tc>
                <a:tc>
                  <a:txBody>
                    <a:bodyPr/>
                    <a:lstStyle/>
                    <a:p>
                      <a:pPr marL="71755" marR="71755"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Collective Worship</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4B083"/>
                    </a:solidFill>
                  </a:tcPr>
                </a:tc>
                <a:tc gridSpan="6">
                  <a:txBody>
                    <a:bodyPr/>
                    <a:lstStyle/>
                    <a:p>
                      <a:pPr marL="0" marR="0" algn="l">
                        <a:lnSpc>
                          <a:spcPct val="107000"/>
                        </a:lnSpc>
                        <a:spcAft>
                          <a:spcPts val="800"/>
                        </a:spcAft>
                        <a:buNone/>
                      </a:pPr>
                      <a:r>
                        <a:rPr lang="en-GB" sz="1800" dirty="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dirty="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Forest School</a:t>
                      </a:r>
                      <a:br>
                        <a:rPr lang="en-GB" sz="1800" dirty="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b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99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2854762667"/>
                  </a:ext>
                </a:extLst>
              </a:tr>
              <a:tr h="1686792">
                <a:tc>
                  <a:txBody>
                    <a:bodyPr/>
                    <a:lstStyle/>
                    <a:p>
                      <a:pPr marL="71755" marR="71755" algn="ctr">
                        <a:lnSpc>
                          <a:spcPct val="107000"/>
                        </a:lnSpc>
                        <a:spcAft>
                          <a:spcPts val="800"/>
                        </a:spcAft>
                        <a:buNone/>
                      </a:pPr>
                      <a:r>
                        <a:rPr lang="en-GB" sz="1800">
                          <a:effectLst/>
                          <a:latin typeface="Calibri" panose="020F0502020204030204" pitchFamily="34" charset="0"/>
                          <a:ea typeface="Calibri" panose="020F0502020204030204" pitchFamily="34" charset="0"/>
                          <a:cs typeface="Times New Roman" panose="02020603050405020304" pitchFamily="18" charset="0"/>
                        </a:rPr>
                        <a:t>Friday</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US"/>
                    </a:p>
                  </a:txBody>
                  <a:tcPr/>
                </a:tc>
                <a:tc>
                  <a:txBody>
                    <a:bodyPr/>
                    <a:lstStyle/>
                    <a:p>
                      <a:pPr marL="0" marR="0" algn="ctr">
                        <a:lnSpc>
                          <a:spcPct val="107000"/>
                        </a:lnSpc>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Phonics/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Spelling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gridSpan="2">
                  <a:txBody>
                    <a:bodyPr/>
                    <a:lstStyle/>
                    <a:p>
                      <a:pPr marL="0" marR="0" algn="ctr">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Maths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CCFF"/>
                    </a:solidFill>
                  </a:tcPr>
                </a:tc>
                <a:tc hMerge="1">
                  <a:txBody>
                    <a:bodyPr/>
                    <a:lstStyle/>
                    <a:p>
                      <a:endParaRPr lang="en-US"/>
                    </a:p>
                  </a:txBody>
                  <a:tcPr/>
                </a:tc>
                <a:tc vMerge="1">
                  <a:txBody>
                    <a:bodyPr/>
                    <a:lstStyle/>
                    <a:p>
                      <a:endParaRPr lang="en-US"/>
                    </a:p>
                  </a:txBody>
                  <a:tcPr/>
                </a:tc>
                <a:tc gridSpan="2">
                  <a:txBody>
                    <a:bodyPr/>
                    <a:lstStyle/>
                    <a:p>
                      <a:pPr marL="71755" marR="71755"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Reading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99"/>
                    </a:solidFill>
                  </a:tcPr>
                </a:tc>
                <a:tc hMerge="1">
                  <a:txBody>
                    <a:bodyPr/>
                    <a:lstStyle/>
                    <a:p>
                      <a:endParaRPr lang="en-US"/>
                    </a:p>
                  </a:txBody>
                  <a:tcPr/>
                </a:tc>
                <a:tc gridSpan="2">
                  <a:txBody>
                    <a:bodyPr/>
                    <a:lstStyle/>
                    <a:p>
                      <a:pPr marL="0" marR="0" algn="ctr">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English &amp;</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Handwriting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FF"/>
                    </a:solidFill>
                  </a:tcPr>
                </a:tc>
                <a:tc hMerge="1">
                  <a:txBody>
                    <a:bodyPr/>
                    <a:lstStyle/>
                    <a:p>
                      <a:endParaRPr lang="en-US"/>
                    </a:p>
                  </a:txBody>
                  <a:tcPr/>
                </a:tc>
                <a:tc vMerge="1">
                  <a:txBody>
                    <a:bodyPr/>
                    <a:lstStyle/>
                    <a:p>
                      <a:endParaRPr lang="en-US"/>
                    </a:p>
                  </a:txBody>
                  <a:tcPr/>
                </a:tc>
                <a:tc gridSpan="3">
                  <a:txBody>
                    <a:bodyPr/>
                    <a:lstStyle/>
                    <a:p>
                      <a:pPr marL="71755" marR="71755"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Celebration</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ctr">
                        <a:lnSpc>
                          <a:spcPct val="107000"/>
                        </a:lnSpc>
                        <a:spcAft>
                          <a:spcPts val="800"/>
                        </a:spcAft>
                        <a:buNone/>
                      </a:pPr>
                      <a:r>
                        <a:rPr lang="en-GB" sz="180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Assembly</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en-US"/>
                    </a:p>
                  </a:txBody>
                  <a:tcPr/>
                </a:tc>
                <a:tc hMerge="1">
                  <a:txBody>
                    <a:bodyPr/>
                    <a:lstStyle/>
                    <a:p>
                      <a:endParaRPr lang="en-US"/>
                    </a:p>
                  </a:txBody>
                  <a:tcPr/>
                </a:tc>
                <a:tc gridSpan="2">
                  <a:txBody>
                    <a:bodyPr/>
                    <a:lstStyle/>
                    <a:p>
                      <a:pPr marL="71755" marR="71755" algn="l">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l">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CC2E5"/>
                    </a:solidFill>
                  </a:tcPr>
                </a:tc>
                <a:tc hMerge="1">
                  <a:txBody>
                    <a:bodyPr/>
                    <a:lstStyle/>
                    <a:p>
                      <a:endParaRPr lang="en-US"/>
                    </a:p>
                  </a:txBody>
                  <a:tcPr/>
                </a:tc>
                <a:tc>
                  <a:txBody>
                    <a:bodyPr/>
                    <a:lstStyle/>
                    <a:p>
                      <a:pPr marL="71755" marR="71755" algn="ctr">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l">
                        <a:lnSpc>
                          <a:spcPct val="107000"/>
                        </a:lnSpc>
                        <a:spcAft>
                          <a:spcPts val="800"/>
                        </a:spcAft>
                        <a:buNone/>
                      </a:pPr>
                      <a:r>
                        <a:rPr lang="en-GB" sz="180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AF6"/>
                    </a:solidFill>
                  </a:tcPr>
                </a:tc>
                <a:tc>
                  <a:txBody>
                    <a:bodyPr/>
                    <a:lstStyle/>
                    <a:p>
                      <a:pPr marL="0" marR="0" algn="l">
                        <a:lnSpc>
                          <a:spcPct val="107000"/>
                        </a:lnSpc>
                        <a:spcAft>
                          <a:spcPts val="800"/>
                        </a:spcAft>
                        <a:buNone/>
                      </a:pPr>
                      <a:r>
                        <a:rPr lang="en-GB" sz="1800" dirty="0">
                          <a:effectLst/>
                          <a:latin typeface="Calibri Light" panose="020F0302020204030204" pitchFamily="34"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Aft>
                          <a:spcPts val="800"/>
                        </a:spcAft>
                        <a:buNone/>
                      </a:pPr>
                      <a:r>
                        <a:rPr lang="en-GB" sz="1800" dirty="0">
                          <a:solidFill>
                            <a:srgbClr val="000000"/>
                          </a:solidFill>
                          <a:effectLst/>
                          <a:latin typeface="Calibri Light" panose="020F0302020204030204" pitchFamily="34" charset="0"/>
                          <a:ea typeface="Calibri" panose="020F0502020204030204" pitchFamily="34" charset="0"/>
                          <a:cs typeface="Times New Roman" panose="02020603050405020304" pitchFamily="18" charset="0"/>
                        </a:rPr>
                        <a:t>Computing / Art / DT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58184" marR="58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3CCCC"/>
                    </a:solid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2454493958"/>
                  </a:ext>
                </a:extLst>
              </a:tr>
            </a:tbl>
          </a:graphicData>
        </a:graphic>
      </p:graphicFrame>
    </p:spTree>
    <p:extLst>
      <p:ext uri="{BB962C8B-B14F-4D97-AF65-F5344CB8AC3E}">
        <p14:creationId xmlns:p14="http://schemas.microsoft.com/office/powerpoint/2010/main" val="27796615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p:cNvGrpSpPr/>
        <p:nvPr/>
      </p:nvGrpSpPr>
      <p:grpSpPr>
        <a:xfrm>
          <a:off x="0" y="0"/>
          <a:ext cx="0" cy="0"/>
          <a:chOff x="0" y="0"/>
          <a:chExt cx="0" cy="0"/>
        </a:xfrm>
      </p:grpSpPr>
      <p:grpSp>
        <p:nvGrpSpPr>
          <p:cNvPr id="2" name="Group 2"/>
          <p:cNvGrpSpPr/>
          <p:nvPr/>
        </p:nvGrpSpPr>
        <p:grpSpPr>
          <a:xfrm>
            <a:off x="304800" y="203035"/>
            <a:ext cx="17713036" cy="9867422"/>
            <a:chOff x="0" y="0"/>
            <a:chExt cx="3376133" cy="2368810"/>
          </a:xfrm>
        </p:grpSpPr>
        <p:sp>
          <p:nvSpPr>
            <p:cNvPr id="3" name="Freeform 3"/>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p:cNvGrpSpPr/>
          <p:nvPr/>
        </p:nvGrpSpPr>
        <p:grpSpPr>
          <a:xfrm>
            <a:off x="838200" y="699136"/>
            <a:ext cx="16611600" cy="8863964"/>
            <a:chOff x="0" y="0"/>
            <a:chExt cx="4416319" cy="3035684"/>
          </a:xfrm>
          <a:solidFill>
            <a:schemeClr val="bg1"/>
          </a:solidFill>
        </p:grpSpPr>
        <p:sp>
          <p:nvSpPr>
            <p:cNvPr id="7" name="Freeform 7"/>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dirty="0"/>
            </a:p>
          </p:txBody>
        </p:sp>
      </p:grpSp>
      <p:sp>
        <p:nvSpPr>
          <p:cNvPr id="18" name="TextBox 17"/>
          <p:cNvSpPr txBox="1"/>
          <p:nvPr/>
        </p:nvSpPr>
        <p:spPr>
          <a:xfrm>
            <a:off x="1447800" y="941269"/>
            <a:ext cx="15240000" cy="1323439"/>
          </a:xfrm>
          <a:prstGeom prst="rect">
            <a:avLst/>
          </a:prstGeom>
          <a:noFill/>
        </p:spPr>
        <p:txBody>
          <a:bodyPr wrap="square" rtlCol="0">
            <a:spAutoFit/>
          </a:bodyPr>
          <a:lstStyle/>
          <a:p>
            <a:pPr algn="ctr"/>
            <a:r>
              <a:rPr lang="en-GB" sz="8000" dirty="0">
                <a:latin typeface="Blushes" panose="020B0604020202020204" charset="0"/>
              </a:rPr>
              <a:t>Staff working in Jemison</a:t>
            </a:r>
          </a:p>
        </p:txBody>
      </p:sp>
      <p:sp>
        <p:nvSpPr>
          <p:cNvPr id="19" name="TextBox 18"/>
          <p:cNvSpPr txBox="1"/>
          <p:nvPr/>
        </p:nvSpPr>
        <p:spPr>
          <a:xfrm>
            <a:off x="5753100" y="2476500"/>
            <a:ext cx="6781800" cy="6863417"/>
          </a:xfrm>
          <a:prstGeom prst="rect">
            <a:avLst/>
          </a:prstGeom>
          <a:noFill/>
        </p:spPr>
        <p:txBody>
          <a:bodyPr wrap="square" rtlCol="0">
            <a:spAutoFit/>
          </a:bodyPr>
          <a:lstStyle/>
          <a:p>
            <a:pPr algn="ctr"/>
            <a:r>
              <a:rPr lang="en-GB" sz="4000" dirty="0">
                <a:latin typeface="Blushes" panose="020B0604020202020204" charset="0"/>
              </a:rPr>
              <a:t>Miss Malone</a:t>
            </a:r>
          </a:p>
          <a:p>
            <a:pPr algn="ctr"/>
            <a:endParaRPr lang="en-GB" sz="4000" dirty="0">
              <a:latin typeface="Blushes" panose="020B0604020202020204" charset="0"/>
            </a:endParaRPr>
          </a:p>
          <a:p>
            <a:pPr algn="ctr"/>
            <a:r>
              <a:rPr lang="en-GB" sz="4000" dirty="0">
                <a:latin typeface="Blushes" panose="020B0604020202020204" charset="0"/>
              </a:rPr>
              <a:t>Mrs Rolfe</a:t>
            </a:r>
          </a:p>
          <a:p>
            <a:pPr algn="ctr"/>
            <a:endParaRPr lang="en-GB" sz="4000" dirty="0">
              <a:latin typeface="Blushes" panose="020B0604020202020204" charset="0"/>
            </a:endParaRPr>
          </a:p>
          <a:p>
            <a:pPr algn="ctr"/>
            <a:r>
              <a:rPr lang="en-GB" sz="4000" dirty="0">
                <a:latin typeface="Blushes" panose="020B0604020202020204" charset="0"/>
              </a:rPr>
              <a:t>Mrs Newton</a:t>
            </a:r>
          </a:p>
          <a:p>
            <a:pPr algn="ctr"/>
            <a:endParaRPr lang="en-GB" sz="4000" dirty="0">
              <a:latin typeface="Blushes" panose="020B0604020202020204" charset="0"/>
            </a:endParaRPr>
          </a:p>
          <a:p>
            <a:pPr algn="ctr"/>
            <a:r>
              <a:rPr lang="en-GB" sz="4000" dirty="0">
                <a:latin typeface="Blushes" panose="020B0604020202020204" charset="0"/>
              </a:rPr>
              <a:t>Mrs Jackman</a:t>
            </a:r>
          </a:p>
          <a:p>
            <a:pPr algn="ctr"/>
            <a:endParaRPr lang="en-GB" sz="4000" dirty="0">
              <a:latin typeface="Blushes" panose="020B0604020202020204" charset="0"/>
            </a:endParaRPr>
          </a:p>
          <a:p>
            <a:pPr algn="ctr"/>
            <a:r>
              <a:rPr lang="en-GB" sz="4000" dirty="0">
                <a:latin typeface="Blushes" panose="020B0604020202020204" charset="0"/>
              </a:rPr>
              <a:t>New staff member</a:t>
            </a:r>
          </a:p>
          <a:p>
            <a:pPr algn="ctr"/>
            <a:endParaRPr lang="en-GB" sz="4000" dirty="0">
              <a:latin typeface="Blushes" panose="020B0604020202020204" charset="0"/>
            </a:endParaRPr>
          </a:p>
          <a:p>
            <a:pPr algn="ctr"/>
            <a:endParaRPr lang="en-GB" sz="4000" dirty="0">
              <a:latin typeface="Blushes" panose="020B0604020202020204" charset="0"/>
            </a:endParaRPr>
          </a:p>
        </p:txBody>
      </p:sp>
    </p:spTree>
    <p:extLst>
      <p:ext uri="{BB962C8B-B14F-4D97-AF65-F5344CB8AC3E}">
        <p14:creationId xmlns:p14="http://schemas.microsoft.com/office/powerpoint/2010/main" val="36284906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p:cNvGrpSpPr/>
        <p:nvPr/>
      </p:nvGrpSpPr>
      <p:grpSpPr>
        <a:xfrm>
          <a:off x="0" y="0"/>
          <a:ext cx="0" cy="0"/>
          <a:chOff x="0" y="0"/>
          <a:chExt cx="0" cy="0"/>
        </a:xfrm>
      </p:grpSpPr>
      <p:grpSp>
        <p:nvGrpSpPr>
          <p:cNvPr id="2" name="Group 2"/>
          <p:cNvGrpSpPr/>
          <p:nvPr/>
        </p:nvGrpSpPr>
        <p:grpSpPr>
          <a:xfrm>
            <a:off x="304800" y="203035"/>
            <a:ext cx="17713036" cy="9867422"/>
            <a:chOff x="0" y="0"/>
            <a:chExt cx="3376133" cy="2368810"/>
          </a:xfrm>
        </p:grpSpPr>
        <p:sp>
          <p:nvSpPr>
            <p:cNvPr id="3" name="Freeform 3"/>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p:cNvGrpSpPr/>
          <p:nvPr/>
        </p:nvGrpSpPr>
        <p:grpSpPr>
          <a:xfrm>
            <a:off x="838200" y="699136"/>
            <a:ext cx="16611600" cy="8863964"/>
            <a:chOff x="0" y="0"/>
            <a:chExt cx="4416319" cy="3035684"/>
          </a:xfrm>
          <a:solidFill>
            <a:schemeClr val="bg1"/>
          </a:solidFill>
        </p:grpSpPr>
        <p:sp>
          <p:nvSpPr>
            <p:cNvPr id="7" name="Freeform 7"/>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p:cNvSpPr txBox="1"/>
          <p:nvPr/>
        </p:nvSpPr>
        <p:spPr>
          <a:xfrm>
            <a:off x="4017818" y="840541"/>
            <a:ext cx="10287000" cy="1323439"/>
          </a:xfrm>
          <a:prstGeom prst="rect">
            <a:avLst/>
          </a:prstGeom>
          <a:noFill/>
        </p:spPr>
        <p:txBody>
          <a:bodyPr wrap="square" rtlCol="0">
            <a:spAutoFit/>
          </a:bodyPr>
          <a:lstStyle/>
          <a:p>
            <a:pPr algn="ctr"/>
            <a:r>
              <a:rPr lang="en-GB" sz="8000" dirty="0">
                <a:latin typeface="Blushes" panose="020B0604020202020204" charset="0"/>
              </a:rPr>
              <a:t>School Uniform</a:t>
            </a:r>
          </a:p>
        </p:txBody>
      </p:sp>
      <p:sp>
        <p:nvSpPr>
          <p:cNvPr id="19" name="TextBox 18"/>
          <p:cNvSpPr txBox="1"/>
          <p:nvPr/>
        </p:nvSpPr>
        <p:spPr>
          <a:xfrm>
            <a:off x="3048000" y="2291866"/>
            <a:ext cx="12192000" cy="5632311"/>
          </a:xfrm>
          <a:prstGeom prst="rect">
            <a:avLst/>
          </a:prstGeom>
          <a:noFill/>
        </p:spPr>
        <p:txBody>
          <a:bodyPr wrap="square" rtlCol="0">
            <a:spAutoFit/>
          </a:bodyPr>
          <a:lstStyle/>
          <a:p>
            <a:r>
              <a:rPr lang="en-GB" sz="4000" dirty="0">
                <a:latin typeface="Blushes" panose="020B0604020202020204" charset="0"/>
              </a:rPr>
              <a:t>Please ensure that children have the correct school uniform and THAT IT IS ALL NAMED!!</a:t>
            </a:r>
          </a:p>
          <a:p>
            <a:endParaRPr lang="en-GB" sz="4000" dirty="0">
              <a:latin typeface="Blushes" panose="020B0604020202020204" charset="0"/>
            </a:endParaRPr>
          </a:p>
          <a:p>
            <a:r>
              <a:rPr lang="en-GB" sz="4000" dirty="0">
                <a:latin typeface="Blushes" panose="020B0604020202020204" charset="0"/>
              </a:rPr>
              <a:t>We often have spare uniform in school, if you need bigger sizes etc please ask so we can pass it on when possible.</a:t>
            </a:r>
          </a:p>
          <a:p>
            <a:pPr marL="571500" indent="-571500">
              <a:buFont typeface="Arial" panose="020B0604020202020204" pitchFamily="34" charset="0"/>
              <a:buChar char="•"/>
            </a:pPr>
            <a:endParaRPr lang="en-GB" sz="4000" dirty="0">
              <a:latin typeface="Blushes" panose="020B0604020202020204" charset="0"/>
            </a:endParaRPr>
          </a:p>
          <a:p>
            <a:pPr marL="571500" indent="-571500">
              <a:buFont typeface="Arial" panose="020B0604020202020204" pitchFamily="34" charset="0"/>
              <a:buChar char="•"/>
            </a:pPr>
            <a:endParaRPr lang="en-GB" sz="4000" dirty="0">
              <a:latin typeface="Blushes" panose="020B0604020202020204" charset="0"/>
            </a:endParaRPr>
          </a:p>
          <a:p>
            <a:endParaRPr lang="en-GB" sz="4000" dirty="0">
              <a:latin typeface="Blushes" panose="020B0604020202020204" charset="0"/>
            </a:endParaRPr>
          </a:p>
        </p:txBody>
      </p:sp>
      <p:sp>
        <p:nvSpPr>
          <p:cNvPr id="9" name="TextBox 8">
            <a:extLst>
              <a:ext uri="{FF2B5EF4-FFF2-40B4-BE49-F238E27FC236}">
                <a16:creationId xmlns:a16="http://schemas.microsoft.com/office/drawing/2014/main" id="{260CC5CC-9AA7-B4FE-DDF1-479493568283}"/>
              </a:ext>
            </a:extLst>
          </p:cNvPr>
          <p:cNvSpPr txBox="1"/>
          <p:nvPr/>
        </p:nvSpPr>
        <p:spPr>
          <a:xfrm>
            <a:off x="3065318" y="7949912"/>
            <a:ext cx="12192000" cy="1938992"/>
          </a:xfrm>
          <a:prstGeom prst="rect">
            <a:avLst/>
          </a:prstGeom>
          <a:noFill/>
        </p:spPr>
        <p:txBody>
          <a:bodyPr wrap="square" rtlCol="0">
            <a:spAutoFit/>
          </a:bodyPr>
          <a:lstStyle/>
          <a:p>
            <a:pPr marL="571500" indent="-571500">
              <a:buFont typeface="Arial" panose="020B0604020202020204" pitchFamily="34" charset="0"/>
              <a:buChar char="•"/>
            </a:pPr>
            <a:endParaRPr lang="en-GB" sz="4000" dirty="0">
              <a:latin typeface="Blushes" panose="020B0604020202020204" charset="0"/>
            </a:endParaRPr>
          </a:p>
          <a:p>
            <a:pPr marL="571500" indent="-571500">
              <a:buFont typeface="Arial" panose="020B0604020202020204" pitchFamily="34" charset="0"/>
              <a:buChar char="•"/>
            </a:pPr>
            <a:endParaRPr lang="en-GB" sz="4000" dirty="0">
              <a:latin typeface="Blushes" panose="020B0604020202020204" charset="0"/>
            </a:endParaRPr>
          </a:p>
          <a:p>
            <a:endParaRPr lang="en-GB" sz="4000" dirty="0">
              <a:latin typeface="Blushes" panose="020B0604020202020204" charset="0"/>
            </a:endParaRPr>
          </a:p>
        </p:txBody>
      </p:sp>
    </p:spTree>
    <p:extLst>
      <p:ext uri="{BB962C8B-B14F-4D97-AF65-F5344CB8AC3E}">
        <p14:creationId xmlns:p14="http://schemas.microsoft.com/office/powerpoint/2010/main" val="39135214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CCDDC5-F971-D543-96C6-24735657694E}"/>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D4A4B1FC-0484-BB08-8AC5-989F770EF989}"/>
              </a:ext>
            </a:extLst>
          </p:cNvPr>
          <p:cNvGrpSpPr/>
          <p:nvPr/>
        </p:nvGrpSpPr>
        <p:grpSpPr>
          <a:xfrm>
            <a:off x="304800" y="203035"/>
            <a:ext cx="17713036" cy="9867422"/>
            <a:chOff x="0" y="0"/>
            <a:chExt cx="3376133" cy="2368810"/>
          </a:xfrm>
        </p:grpSpPr>
        <p:sp>
          <p:nvSpPr>
            <p:cNvPr id="3" name="Freeform 3">
              <a:extLst>
                <a:ext uri="{FF2B5EF4-FFF2-40B4-BE49-F238E27FC236}">
                  <a16:creationId xmlns:a16="http://schemas.microsoft.com/office/drawing/2014/main" id="{F6CB6D74-52B8-F81D-0340-44A996EA95C5}"/>
                </a:ext>
              </a:extLst>
            </p:cNvPr>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a:extLst>
              <a:ext uri="{FF2B5EF4-FFF2-40B4-BE49-F238E27FC236}">
                <a16:creationId xmlns:a16="http://schemas.microsoft.com/office/drawing/2014/main" id="{4D387957-A8D2-F9C0-4B88-A2A24B35B92F}"/>
              </a:ext>
            </a:extLst>
          </p:cNvPr>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a:extLst>
              <a:ext uri="{FF2B5EF4-FFF2-40B4-BE49-F238E27FC236}">
                <a16:creationId xmlns:a16="http://schemas.microsoft.com/office/drawing/2014/main" id="{4847E756-9356-B222-6145-BF93DEE32CA7}"/>
              </a:ext>
            </a:extLst>
          </p:cNvPr>
          <p:cNvGrpSpPr/>
          <p:nvPr/>
        </p:nvGrpSpPr>
        <p:grpSpPr>
          <a:xfrm>
            <a:off x="838200" y="699136"/>
            <a:ext cx="16611600" cy="8863964"/>
            <a:chOff x="0" y="0"/>
            <a:chExt cx="4416319" cy="3035684"/>
          </a:xfrm>
          <a:solidFill>
            <a:schemeClr val="bg1"/>
          </a:solidFill>
        </p:grpSpPr>
        <p:sp>
          <p:nvSpPr>
            <p:cNvPr id="7" name="Freeform 7">
              <a:extLst>
                <a:ext uri="{FF2B5EF4-FFF2-40B4-BE49-F238E27FC236}">
                  <a16:creationId xmlns:a16="http://schemas.microsoft.com/office/drawing/2014/main" id="{047751E1-D5F4-AE33-7F81-C8983BB53993}"/>
                </a:ext>
              </a:extLst>
            </p:cNvPr>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a:extLst>
              <a:ext uri="{FF2B5EF4-FFF2-40B4-BE49-F238E27FC236}">
                <a16:creationId xmlns:a16="http://schemas.microsoft.com/office/drawing/2014/main" id="{7337D00E-AC24-D841-251F-F5697EED19B8}"/>
              </a:ext>
            </a:extLst>
          </p:cNvPr>
          <p:cNvSpPr txBox="1"/>
          <p:nvPr/>
        </p:nvSpPr>
        <p:spPr>
          <a:xfrm>
            <a:off x="4017818" y="866509"/>
            <a:ext cx="10287000" cy="1323439"/>
          </a:xfrm>
          <a:prstGeom prst="rect">
            <a:avLst/>
          </a:prstGeom>
          <a:noFill/>
        </p:spPr>
        <p:txBody>
          <a:bodyPr wrap="square" rtlCol="0">
            <a:spAutoFit/>
          </a:bodyPr>
          <a:lstStyle/>
          <a:p>
            <a:pPr algn="ctr"/>
            <a:r>
              <a:rPr lang="en-GB" sz="8000" dirty="0">
                <a:latin typeface="Blushes" panose="020B0604020202020204" charset="0"/>
              </a:rPr>
              <a:t>PE Days</a:t>
            </a:r>
          </a:p>
        </p:txBody>
      </p:sp>
      <p:sp>
        <p:nvSpPr>
          <p:cNvPr id="19" name="TextBox 18">
            <a:extLst>
              <a:ext uri="{FF2B5EF4-FFF2-40B4-BE49-F238E27FC236}">
                <a16:creationId xmlns:a16="http://schemas.microsoft.com/office/drawing/2014/main" id="{EC359E69-A396-BCA7-E78E-464AAB4431DE}"/>
              </a:ext>
            </a:extLst>
          </p:cNvPr>
          <p:cNvSpPr txBox="1"/>
          <p:nvPr/>
        </p:nvSpPr>
        <p:spPr>
          <a:xfrm>
            <a:off x="2514600" y="2510481"/>
            <a:ext cx="13944600" cy="3539430"/>
          </a:xfrm>
          <a:prstGeom prst="rect">
            <a:avLst/>
          </a:prstGeom>
          <a:noFill/>
        </p:spPr>
        <p:txBody>
          <a:bodyPr wrap="square" rtlCol="0">
            <a:spAutoFit/>
          </a:bodyPr>
          <a:lstStyle/>
          <a:p>
            <a:pPr algn="ctr"/>
            <a:r>
              <a:rPr lang="en-GB" sz="4800" dirty="0">
                <a:latin typeface="Blushes" panose="020B0604020202020204" charset="0"/>
              </a:rPr>
              <a:t>Monday and Wednesday</a:t>
            </a:r>
          </a:p>
          <a:p>
            <a:endParaRPr lang="en-GB" sz="4800" dirty="0">
              <a:latin typeface="Blushes" panose="020B0604020202020204" charset="0"/>
            </a:endParaRPr>
          </a:p>
          <a:p>
            <a:pPr algn="ctr"/>
            <a:r>
              <a:rPr lang="en-GB" sz="4800" dirty="0">
                <a:latin typeface="Blushes" panose="020B0604020202020204" charset="0"/>
              </a:rPr>
              <a:t>Children come to school wearing PE kit.</a:t>
            </a:r>
          </a:p>
          <a:p>
            <a:endParaRPr lang="en-GB" sz="4000" dirty="0">
              <a:latin typeface="Blushes" panose="020B0604020202020204" charset="0"/>
            </a:endParaRPr>
          </a:p>
          <a:p>
            <a:endParaRPr lang="en-GB" sz="4000" dirty="0">
              <a:latin typeface="Blushes" panose="020B0604020202020204" charset="0"/>
            </a:endParaRPr>
          </a:p>
        </p:txBody>
      </p:sp>
      <p:sp>
        <p:nvSpPr>
          <p:cNvPr id="5" name="TextBox 4">
            <a:extLst>
              <a:ext uri="{FF2B5EF4-FFF2-40B4-BE49-F238E27FC236}">
                <a16:creationId xmlns:a16="http://schemas.microsoft.com/office/drawing/2014/main" id="{AA506E0C-C3DD-9DCF-F9EB-CD201CF22263}"/>
              </a:ext>
            </a:extLst>
          </p:cNvPr>
          <p:cNvSpPr txBox="1"/>
          <p:nvPr/>
        </p:nvSpPr>
        <p:spPr>
          <a:xfrm>
            <a:off x="4152900" y="4054345"/>
            <a:ext cx="10287000" cy="2554545"/>
          </a:xfrm>
          <a:prstGeom prst="rect">
            <a:avLst/>
          </a:prstGeom>
          <a:noFill/>
        </p:spPr>
        <p:txBody>
          <a:bodyPr wrap="square" rtlCol="0">
            <a:spAutoFit/>
          </a:bodyPr>
          <a:lstStyle/>
          <a:p>
            <a:pPr algn="ctr"/>
            <a:endParaRPr lang="en-GB" sz="8000" dirty="0">
              <a:latin typeface="Blushes" panose="020B0604020202020204" charset="0"/>
            </a:endParaRPr>
          </a:p>
          <a:p>
            <a:pPr algn="ctr"/>
            <a:r>
              <a:rPr lang="en-GB" sz="8000" dirty="0">
                <a:latin typeface="Blushes" panose="020B0604020202020204" charset="0"/>
              </a:rPr>
              <a:t>Outdoor Learning</a:t>
            </a:r>
          </a:p>
        </p:txBody>
      </p:sp>
      <p:sp>
        <p:nvSpPr>
          <p:cNvPr id="9" name="TextBox 8">
            <a:extLst>
              <a:ext uri="{FF2B5EF4-FFF2-40B4-BE49-F238E27FC236}">
                <a16:creationId xmlns:a16="http://schemas.microsoft.com/office/drawing/2014/main" id="{D3CBD273-289D-EFF7-7D4A-E444AA996B88}"/>
              </a:ext>
            </a:extLst>
          </p:cNvPr>
          <p:cNvSpPr txBox="1"/>
          <p:nvPr/>
        </p:nvSpPr>
        <p:spPr>
          <a:xfrm>
            <a:off x="2209800" y="6787210"/>
            <a:ext cx="13944600" cy="4401205"/>
          </a:xfrm>
          <a:prstGeom prst="rect">
            <a:avLst/>
          </a:prstGeom>
          <a:noFill/>
        </p:spPr>
        <p:txBody>
          <a:bodyPr wrap="square" rtlCol="0">
            <a:spAutoFit/>
          </a:bodyPr>
          <a:lstStyle/>
          <a:p>
            <a:pPr algn="ctr"/>
            <a:r>
              <a:rPr lang="en-GB" sz="4000" u="sng" dirty="0">
                <a:latin typeface="Blushes" panose="020B0604020202020204" charset="0"/>
              </a:rPr>
              <a:t>TBC</a:t>
            </a:r>
          </a:p>
          <a:p>
            <a:pPr algn="ctr"/>
            <a:r>
              <a:rPr lang="en-GB" sz="4000" dirty="0">
                <a:latin typeface="Blushes" panose="020B0604020202020204" charset="0"/>
              </a:rPr>
              <a:t>Children bring old clothes to change into if in the afternoon.  If in the morning children bring uniform to change into after Outdoor Learning.</a:t>
            </a:r>
          </a:p>
          <a:p>
            <a:pPr marL="571500" indent="-571500">
              <a:buFont typeface="Arial" panose="020B0604020202020204" pitchFamily="34" charset="0"/>
              <a:buChar char="•"/>
            </a:pPr>
            <a:endParaRPr lang="en-GB" sz="4000" dirty="0">
              <a:latin typeface="Blushes" panose="020B0604020202020204" charset="0"/>
            </a:endParaRPr>
          </a:p>
          <a:p>
            <a:pPr marL="571500" indent="-571500">
              <a:buFont typeface="Arial" panose="020B0604020202020204" pitchFamily="34" charset="0"/>
              <a:buChar char="•"/>
            </a:pPr>
            <a:endParaRPr lang="en-GB" sz="4000" dirty="0">
              <a:latin typeface="Blushes" panose="020B0604020202020204" charset="0"/>
            </a:endParaRPr>
          </a:p>
          <a:p>
            <a:endParaRPr lang="en-GB" sz="4000" dirty="0">
              <a:latin typeface="Blushes" panose="020B0604020202020204" charset="0"/>
            </a:endParaRPr>
          </a:p>
        </p:txBody>
      </p:sp>
    </p:spTree>
    <p:extLst>
      <p:ext uri="{BB962C8B-B14F-4D97-AF65-F5344CB8AC3E}">
        <p14:creationId xmlns:p14="http://schemas.microsoft.com/office/powerpoint/2010/main" val="13200649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p:cNvGrpSpPr/>
        <p:nvPr/>
      </p:nvGrpSpPr>
      <p:grpSpPr>
        <a:xfrm>
          <a:off x="0" y="0"/>
          <a:ext cx="0" cy="0"/>
          <a:chOff x="0" y="0"/>
          <a:chExt cx="0" cy="0"/>
        </a:xfrm>
      </p:grpSpPr>
      <p:grpSp>
        <p:nvGrpSpPr>
          <p:cNvPr id="2" name="Group 2"/>
          <p:cNvGrpSpPr/>
          <p:nvPr/>
        </p:nvGrpSpPr>
        <p:grpSpPr>
          <a:xfrm>
            <a:off x="304800" y="203035"/>
            <a:ext cx="17713036" cy="9867422"/>
            <a:chOff x="0" y="0"/>
            <a:chExt cx="3376133" cy="2368810"/>
          </a:xfrm>
        </p:grpSpPr>
        <p:sp>
          <p:nvSpPr>
            <p:cNvPr id="3" name="Freeform 3"/>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p:cNvGrpSpPr/>
          <p:nvPr/>
        </p:nvGrpSpPr>
        <p:grpSpPr>
          <a:xfrm>
            <a:off x="838200" y="699136"/>
            <a:ext cx="16611600" cy="8863964"/>
            <a:chOff x="0" y="0"/>
            <a:chExt cx="4416319" cy="3035684"/>
          </a:xfrm>
          <a:solidFill>
            <a:schemeClr val="bg1"/>
          </a:solidFill>
        </p:grpSpPr>
        <p:sp>
          <p:nvSpPr>
            <p:cNvPr id="7" name="Freeform 7"/>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p:cNvSpPr txBox="1"/>
          <p:nvPr/>
        </p:nvSpPr>
        <p:spPr>
          <a:xfrm>
            <a:off x="4017818" y="840541"/>
            <a:ext cx="10287000" cy="1323439"/>
          </a:xfrm>
          <a:prstGeom prst="rect">
            <a:avLst/>
          </a:prstGeom>
          <a:noFill/>
        </p:spPr>
        <p:txBody>
          <a:bodyPr wrap="square" rtlCol="0">
            <a:spAutoFit/>
          </a:bodyPr>
          <a:lstStyle/>
          <a:p>
            <a:pPr algn="ctr"/>
            <a:r>
              <a:rPr lang="en-GB" sz="8000" dirty="0">
                <a:latin typeface="Blushes" panose="020B0604020202020204" charset="0"/>
              </a:rPr>
              <a:t>Making Contact</a:t>
            </a:r>
          </a:p>
        </p:txBody>
      </p:sp>
      <p:sp>
        <p:nvSpPr>
          <p:cNvPr id="19" name="TextBox 18"/>
          <p:cNvSpPr txBox="1"/>
          <p:nvPr/>
        </p:nvSpPr>
        <p:spPr>
          <a:xfrm>
            <a:off x="2286000" y="2456245"/>
            <a:ext cx="14020799" cy="6247864"/>
          </a:xfrm>
          <a:prstGeom prst="rect">
            <a:avLst/>
          </a:prstGeom>
          <a:noFill/>
        </p:spPr>
        <p:txBody>
          <a:bodyPr wrap="square" rtlCol="0">
            <a:spAutoFit/>
          </a:bodyPr>
          <a:lstStyle/>
          <a:p>
            <a:pPr marL="571500" indent="-571500">
              <a:buFont typeface="Arial" panose="020B0604020202020204" pitchFamily="34" charset="0"/>
              <a:buChar char="•"/>
            </a:pPr>
            <a:r>
              <a:rPr lang="en-GB" sz="4000" dirty="0">
                <a:latin typeface="Blushes" panose="020B0604020202020204" charset="0"/>
              </a:rPr>
              <a:t>Come and see me before or after school on the playground.</a:t>
            </a:r>
          </a:p>
          <a:p>
            <a:pPr marL="571500" indent="-571500">
              <a:buFont typeface="Arial" panose="020B0604020202020204" pitchFamily="34" charset="0"/>
              <a:buChar char="•"/>
            </a:pPr>
            <a:endParaRPr lang="en-GB" sz="4000" dirty="0">
              <a:latin typeface="Blushes" panose="020B0604020202020204" charset="0"/>
            </a:endParaRPr>
          </a:p>
          <a:p>
            <a:pPr marL="571500" indent="-571500">
              <a:buFont typeface="Arial" panose="020B0604020202020204" pitchFamily="34" charset="0"/>
              <a:buChar char="•"/>
            </a:pPr>
            <a:r>
              <a:rPr lang="en-GB" sz="4000" dirty="0">
                <a:latin typeface="Blushes" panose="020B0604020202020204" charset="0"/>
              </a:rPr>
              <a:t>Email the office with messages to pass onto staff.</a:t>
            </a:r>
          </a:p>
          <a:p>
            <a:pPr marL="571500" indent="-571500">
              <a:buFont typeface="Arial" panose="020B0604020202020204" pitchFamily="34" charset="0"/>
              <a:buChar char="•"/>
            </a:pPr>
            <a:endParaRPr lang="en-GB" sz="4000" dirty="0">
              <a:latin typeface="Blushes" panose="020B0604020202020204" charset="0"/>
            </a:endParaRPr>
          </a:p>
          <a:p>
            <a:pPr marL="571500" indent="-571500">
              <a:buFont typeface="Arial" panose="020B0604020202020204" pitchFamily="34" charset="0"/>
              <a:buChar char="•"/>
            </a:pPr>
            <a:r>
              <a:rPr lang="en-GB" sz="4000" dirty="0">
                <a:latin typeface="Blushes" panose="020B0604020202020204" charset="0"/>
              </a:rPr>
              <a:t>Call or email the office to arrange a phone call or meeting.</a:t>
            </a:r>
          </a:p>
          <a:p>
            <a:endParaRPr lang="en-GB" sz="4000" dirty="0">
              <a:latin typeface="Blushes" panose="020B0604020202020204" charset="0"/>
            </a:endParaRPr>
          </a:p>
          <a:p>
            <a:pPr marL="571500" indent="-571500">
              <a:buFont typeface="Arial" panose="020B0604020202020204" pitchFamily="34" charset="0"/>
              <a:buChar char="•"/>
            </a:pPr>
            <a:r>
              <a:rPr lang="en-GB" sz="4000" dirty="0">
                <a:latin typeface="Blushes" panose="020B0604020202020204" charset="0"/>
              </a:rPr>
              <a:t>Anything related to SEN can be emailed to </a:t>
            </a:r>
            <a:r>
              <a:rPr lang="en-GB" sz="4000" dirty="0">
                <a:latin typeface="Blushes" panose="020B0604020202020204" charset="0"/>
                <a:hlinkClick r:id="rId2"/>
              </a:rPr>
              <a:t>senco@tackley.oxon.sch.uk</a:t>
            </a:r>
            <a:r>
              <a:rPr lang="en-GB" sz="4000" dirty="0">
                <a:latin typeface="Blushes" panose="020B0604020202020204" charset="0"/>
              </a:rPr>
              <a:t> and will go directly to the SENCo, Mrs Barnett.</a:t>
            </a:r>
          </a:p>
          <a:p>
            <a:pPr marL="571500" indent="-571500">
              <a:buFont typeface="Arial" panose="020B0604020202020204" pitchFamily="34" charset="0"/>
              <a:buChar char="•"/>
            </a:pPr>
            <a:endParaRPr lang="en-GB" sz="4000" dirty="0">
              <a:latin typeface="Blushes" panose="020B0604020202020204" charset="0"/>
            </a:endParaRPr>
          </a:p>
        </p:txBody>
      </p:sp>
    </p:spTree>
    <p:extLst>
      <p:ext uri="{BB962C8B-B14F-4D97-AF65-F5344CB8AC3E}">
        <p14:creationId xmlns:p14="http://schemas.microsoft.com/office/powerpoint/2010/main" val="41997381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p:cNvGrpSpPr/>
        <p:nvPr/>
      </p:nvGrpSpPr>
      <p:grpSpPr>
        <a:xfrm>
          <a:off x="0" y="0"/>
          <a:ext cx="0" cy="0"/>
          <a:chOff x="0" y="0"/>
          <a:chExt cx="0" cy="0"/>
        </a:xfrm>
      </p:grpSpPr>
      <p:grpSp>
        <p:nvGrpSpPr>
          <p:cNvPr id="2" name="Group 2"/>
          <p:cNvGrpSpPr/>
          <p:nvPr/>
        </p:nvGrpSpPr>
        <p:grpSpPr>
          <a:xfrm>
            <a:off x="304800" y="203035"/>
            <a:ext cx="17713036" cy="9867422"/>
            <a:chOff x="0" y="0"/>
            <a:chExt cx="3376133" cy="2368810"/>
          </a:xfrm>
        </p:grpSpPr>
        <p:sp>
          <p:nvSpPr>
            <p:cNvPr id="3" name="Freeform 3"/>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p:cNvGrpSpPr/>
          <p:nvPr/>
        </p:nvGrpSpPr>
        <p:grpSpPr>
          <a:xfrm>
            <a:off x="838200" y="699136"/>
            <a:ext cx="16611600" cy="8863964"/>
            <a:chOff x="0" y="0"/>
            <a:chExt cx="4416319" cy="3035684"/>
          </a:xfrm>
          <a:solidFill>
            <a:schemeClr val="bg1"/>
          </a:solidFill>
        </p:grpSpPr>
        <p:sp>
          <p:nvSpPr>
            <p:cNvPr id="7" name="Freeform 7"/>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p:cNvSpPr txBox="1"/>
          <p:nvPr/>
        </p:nvSpPr>
        <p:spPr>
          <a:xfrm>
            <a:off x="1600200" y="805875"/>
            <a:ext cx="14124708" cy="1323439"/>
          </a:xfrm>
          <a:prstGeom prst="rect">
            <a:avLst/>
          </a:prstGeom>
          <a:noFill/>
        </p:spPr>
        <p:txBody>
          <a:bodyPr wrap="square" rtlCol="0">
            <a:spAutoFit/>
          </a:bodyPr>
          <a:lstStyle/>
          <a:p>
            <a:pPr algn="ctr"/>
            <a:r>
              <a:rPr lang="en-GB" sz="8000" dirty="0">
                <a:latin typeface="Blushes" panose="020B0604020202020204" charset="0"/>
              </a:rPr>
              <a:t>Diary Dates for Autumn Term</a:t>
            </a:r>
          </a:p>
        </p:txBody>
      </p:sp>
      <p:sp>
        <p:nvSpPr>
          <p:cNvPr id="19" name="TextBox 18"/>
          <p:cNvSpPr txBox="1"/>
          <p:nvPr/>
        </p:nvSpPr>
        <p:spPr>
          <a:xfrm>
            <a:off x="2286000" y="2002155"/>
            <a:ext cx="14020799" cy="7478970"/>
          </a:xfrm>
          <a:prstGeom prst="rect">
            <a:avLst/>
          </a:prstGeom>
          <a:noFill/>
        </p:spPr>
        <p:txBody>
          <a:bodyPr wrap="square" rtlCol="0">
            <a:spAutoFit/>
          </a:bodyPr>
          <a:lstStyle/>
          <a:p>
            <a:pPr marL="571500" indent="-571500">
              <a:buFont typeface="Arial" panose="020B0604020202020204" pitchFamily="34" charset="0"/>
              <a:buChar char="•"/>
            </a:pPr>
            <a:r>
              <a:rPr lang="en-US" sz="4000" dirty="0">
                <a:latin typeface="Blushes" panose="020B0604020202020204" charset="0"/>
              </a:rPr>
              <a:t>3rd September-Start of Term 1</a:t>
            </a:r>
          </a:p>
          <a:p>
            <a:pPr marL="571500" indent="-571500">
              <a:buFont typeface="Arial" panose="020B0604020202020204" pitchFamily="34" charset="0"/>
              <a:buChar char="•"/>
            </a:pPr>
            <a:r>
              <a:rPr lang="en-US" sz="4000" dirty="0">
                <a:latin typeface="Blushes" panose="020B0604020202020204" charset="0"/>
              </a:rPr>
              <a:t>18th September-Open Afternoon</a:t>
            </a:r>
          </a:p>
          <a:p>
            <a:pPr marL="571500" indent="-571500">
              <a:buFont typeface="Arial" panose="020B0604020202020204" pitchFamily="34" charset="0"/>
              <a:buChar char="•"/>
            </a:pPr>
            <a:r>
              <a:rPr lang="en-US" sz="4000" dirty="0">
                <a:latin typeface="Blushes" panose="020B0604020202020204" charset="0"/>
              </a:rPr>
              <a:t>25th September-Whole school trip to Hill End</a:t>
            </a:r>
          </a:p>
          <a:p>
            <a:pPr marL="571500" indent="-571500">
              <a:buFont typeface="Arial" panose="020B0604020202020204" pitchFamily="34" charset="0"/>
              <a:buChar char="•"/>
            </a:pPr>
            <a:r>
              <a:rPr lang="en-US" sz="4000" dirty="0">
                <a:latin typeface="Blushes" panose="020B0604020202020204" charset="0"/>
              </a:rPr>
              <a:t>8th October- Photos</a:t>
            </a:r>
          </a:p>
          <a:p>
            <a:pPr marL="571500" indent="-571500">
              <a:buFont typeface="Arial" panose="020B0604020202020204" pitchFamily="34" charset="0"/>
              <a:buChar char="•"/>
            </a:pPr>
            <a:r>
              <a:rPr lang="en-US" sz="4000" dirty="0">
                <a:latin typeface="Blushes" panose="020B0604020202020204" charset="0"/>
              </a:rPr>
              <a:t>16</a:t>
            </a:r>
            <a:r>
              <a:rPr lang="en-US" sz="4000" baseline="30000" dirty="0">
                <a:latin typeface="Blushes" panose="020B0604020202020204" charset="0"/>
              </a:rPr>
              <a:t>th</a:t>
            </a:r>
            <a:r>
              <a:rPr lang="en-US" sz="4000" dirty="0">
                <a:latin typeface="Blushes" panose="020B0604020202020204" charset="0"/>
              </a:rPr>
              <a:t> October- Whole school arts trip at Oxford Brooks</a:t>
            </a:r>
          </a:p>
          <a:p>
            <a:pPr marL="571500" indent="-571500">
              <a:buFont typeface="Arial" panose="020B0604020202020204" pitchFamily="34" charset="0"/>
              <a:buChar char="•"/>
            </a:pPr>
            <a:r>
              <a:rPr lang="en-US" sz="4000" dirty="0">
                <a:latin typeface="Blushes" panose="020B0604020202020204" charset="0"/>
              </a:rPr>
              <a:t>15th October- Harvest Service at church 1:45</a:t>
            </a:r>
          </a:p>
          <a:p>
            <a:pPr marL="571500" indent="-571500">
              <a:buFont typeface="Arial" panose="020B0604020202020204" pitchFamily="34" charset="0"/>
              <a:buChar char="•"/>
            </a:pPr>
            <a:r>
              <a:rPr lang="en-US" sz="4000" dirty="0">
                <a:latin typeface="Blushes" panose="020B0604020202020204" charset="0"/>
              </a:rPr>
              <a:t>23rd October- End of Term 1</a:t>
            </a:r>
          </a:p>
          <a:p>
            <a:pPr marL="571500" indent="-571500">
              <a:buFont typeface="Arial" panose="020B0604020202020204" pitchFamily="34" charset="0"/>
              <a:buChar char="•"/>
            </a:pPr>
            <a:r>
              <a:rPr lang="en-US" sz="4000" dirty="0">
                <a:latin typeface="Blushes" panose="020B0604020202020204" charset="0"/>
              </a:rPr>
              <a:t>2nd November-Start of Term 2</a:t>
            </a:r>
          </a:p>
          <a:p>
            <a:pPr marL="571500" indent="-571500">
              <a:buFont typeface="Arial" panose="020B0604020202020204" pitchFamily="34" charset="0"/>
              <a:buChar char="•"/>
            </a:pPr>
            <a:r>
              <a:rPr lang="en-US" sz="4000" dirty="0">
                <a:latin typeface="Blushes" panose="020B0604020202020204" charset="0"/>
              </a:rPr>
              <a:t>10th &amp; 11th November-Parent Consultations</a:t>
            </a:r>
          </a:p>
          <a:p>
            <a:pPr marL="571500" indent="-571500">
              <a:buFont typeface="Arial" panose="020B0604020202020204" pitchFamily="34" charset="0"/>
              <a:buChar char="•"/>
            </a:pPr>
            <a:r>
              <a:rPr lang="en-US" sz="4000" dirty="0">
                <a:latin typeface="Blushes" panose="020B0604020202020204" charset="0"/>
              </a:rPr>
              <a:t>9th December – KS1 Nativity – 2.00</a:t>
            </a:r>
          </a:p>
          <a:p>
            <a:pPr marL="571500" indent="-571500">
              <a:buFont typeface="Arial" panose="020B0604020202020204" pitchFamily="34" charset="0"/>
              <a:buChar char="•"/>
            </a:pPr>
            <a:r>
              <a:rPr lang="en-US" sz="4000" dirty="0">
                <a:latin typeface="Blushes" panose="020B0604020202020204" charset="0"/>
              </a:rPr>
              <a:t>16th December- Christmas Church Service @ 1:45pm</a:t>
            </a:r>
          </a:p>
          <a:p>
            <a:pPr marL="571500" indent="-571500">
              <a:buFont typeface="Arial" panose="020B0604020202020204" pitchFamily="34" charset="0"/>
              <a:buChar char="•"/>
            </a:pPr>
            <a:r>
              <a:rPr lang="en-US" sz="4000" dirty="0">
                <a:latin typeface="Blushes" panose="020B0604020202020204" charset="0"/>
              </a:rPr>
              <a:t>18th December- End of Term 2</a:t>
            </a:r>
            <a:endParaRPr lang="en-GB" sz="4000" dirty="0">
              <a:latin typeface="Blushes" panose="020B0604020202020204" charset="0"/>
            </a:endParaRPr>
          </a:p>
        </p:txBody>
      </p:sp>
    </p:spTree>
    <p:extLst>
      <p:ext uri="{BB962C8B-B14F-4D97-AF65-F5344CB8AC3E}">
        <p14:creationId xmlns:p14="http://schemas.microsoft.com/office/powerpoint/2010/main" val="13538637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p:cNvGrpSpPr/>
        <p:nvPr/>
      </p:nvGrpSpPr>
      <p:grpSpPr>
        <a:xfrm>
          <a:off x="0" y="0"/>
          <a:ext cx="0" cy="0"/>
          <a:chOff x="0" y="0"/>
          <a:chExt cx="0" cy="0"/>
        </a:xfrm>
      </p:grpSpPr>
      <p:grpSp>
        <p:nvGrpSpPr>
          <p:cNvPr id="2" name="Group 2"/>
          <p:cNvGrpSpPr/>
          <p:nvPr/>
        </p:nvGrpSpPr>
        <p:grpSpPr>
          <a:xfrm>
            <a:off x="304800" y="203035"/>
            <a:ext cx="17713036" cy="9867422"/>
            <a:chOff x="0" y="0"/>
            <a:chExt cx="3376133" cy="2368810"/>
          </a:xfrm>
        </p:grpSpPr>
        <p:sp>
          <p:nvSpPr>
            <p:cNvPr id="3" name="Freeform 3"/>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p:cNvGrpSpPr/>
          <p:nvPr/>
        </p:nvGrpSpPr>
        <p:grpSpPr>
          <a:xfrm>
            <a:off x="838200" y="699136"/>
            <a:ext cx="16611600" cy="8863964"/>
            <a:chOff x="0" y="0"/>
            <a:chExt cx="4416319" cy="3035684"/>
          </a:xfrm>
          <a:solidFill>
            <a:schemeClr val="bg1"/>
          </a:solidFill>
        </p:grpSpPr>
        <p:sp>
          <p:nvSpPr>
            <p:cNvPr id="7" name="Freeform 7"/>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p:cNvSpPr txBox="1"/>
          <p:nvPr/>
        </p:nvSpPr>
        <p:spPr>
          <a:xfrm>
            <a:off x="4017817" y="624215"/>
            <a:ext cx="10287000" cy="1323439"/>
          </a:xfrm>
          <a:prstGeom prst="rect">
            <a:avLst/>
          </a:prstGeom>
          <a:noFill/>
        </p:spPr>
        <p:txBody>
          <a:bodyPr wrap="square" rtlCol="0">
            <a:spAutoFit/>
          </a:bodyPr>
          <a:lstStyle/>
          <a:p>
            <a:pPr algn="ctr"/>
            <a:r>
              <a:rPr lang="en-GB" sz="8000" dirty="0">
                <a:latin typeface="Blushes" panose="020B0604020202020204" charset="0"/>
              </a:rPr>
              <a:t>Trips</a:t>
            </a:r>
          </a:p>
        </p:txBody>
      </p:sp>
      <p:sp>
        <p:nvSpPr>
          <p:cNvPr id="8" name="TextBox 7">
            <a:extLst>
              <a:ext uri="{FF2B5EF4-FFF2-40B4-BE49-F238E27FC236}">
                <a16:creationId xmlns:a16="http://schemas.microsoft.com/office/drawing/2014/main" id="{11CD317B-7CC8-8393-4700-9D46C8988AD6}"/>
              </a:ext>
            </a:extLst>
          </p:cNvPr>
          <p:cNvSpPr txBox="1"/>
          <p:nvPr/>
        </p:nvSpPr>
        <p:spPr>
          <a:xfrm>
            <a:off x="1219201" y="1947654"/>
            <a:ext cx="15925800" cy="4401205"/>
          </a:xfrm>
          <a:prstGeom prst="rect">
            <a:avLst/>
          </a:prstGeom>
          <a:noFill/>
        </p:spPr>
        <p:txBody>
          <a:bodyPr wrap="square" rtlCol="0">
            <a:spAutoFit/>
          </a:bodyPr>
          <a:lstStyle/>
          <a:p>
            <a:pPr marL="571500" indent="-571500">
              <a:buFont typeface="Arial" panose="020B0604020202020204" pitchFamily="34" charset="0"/>
              <a:buChar char="•"/>
            </a:pPr>
            <a:r>
              <a:rPr lang="en-GB" sz="4000" dirty="0">
                <a:latin typeface="Blushes" panose="020B0604020202020204" charset="0"/>
              </a:rPr>
              <a:t>September-Whole school trip to Hill End</a:t>
            </a:r>
          </a:p>
          <a:p>
            <a:pPr marL="571500" indent="-571500">
              <a:buFont typeface="Arial" panose="020B0604020202020204" pitchFamily="34" charset="0"/>
              <a:buChar char="•"/>
            </a:pPr>
            <a:r>
              <a:rPr lang="en-GB" sz="4000" dirty="0">
                <a:latin typeface="Blushes" panose="020B0604020202020204" charset="0"/>
              </a:rPr>
              <a:t>October – Whole school arts trip to Oxford Brooks</a:t>
            </a:r>
          </a:p>
          <a:p>
            <a:pPr marL="571500" indent="-571500">
              <a:buFont typeface="Arial" panose="020B0604020202020204" pitchFamily="34" charset="0"/>
              <a:buChar char="•"/>
            </a:pPr>
            <a:r>
              <a:rPr lang="en-GB" sz="4000" dirty="0">
                <a:latin typeface="Blushes" panose="020B0604020202020204" charset="0"/>
              </a:rPr>
              <a:t>December- Christmas play with EYFS</a:t>
            </a:r>
          </a:p>
          <a:p>
            <a:pPr marL="571500" indent="-571500">
              <a:buFont typeface="Arial" panose="020B0604020202020204" pitchFamily="34" charset="0"/>
              <a:buChar char="•"/>
            </a:pPr>
            <a:endParaRPr lang="en-GB" sz="4000" dirty="0">
              <a:latin typeface="Blushes" panose="020B0604020202020204" charset="0"/>
            </a:endParaRPr>
          </a:p>
          <a:p>
            <a:pPr marL="571500" indent="-571500">
              <a:buFont typeface="Arial" panose="020B0604020202020204" pitchFamily="34" charset="0"/>
              <a:buChar char="•"/>
            </a:pPr>
            <a:r>
              <a:rPr lang="en-GB" sz="4000" dirty="0">
                <a:latin typeface="Blushes" panose="020B0604020202020204" charset="0"/>
              </a:rPr>
              <a:t>TBC – Class trip based on curriculum</a:t>
            </a:r>
          </a:p>
          <a:p>
            <a:pPr marL="571500" indent="-571500">
              <a:buFont typeface="Arial" panose="020B0604020202020204" pitchFamily="34" charset="0"/>
              <a:buChar char="•"/>
            </a:pPr>
            <a:endParaRPr lang="en-GB" sz="4000" dirty="0">
              <a:latin typeface="Blushes" panose="020B0604020202020204" charset="0"/>
            </a:endParaRPr>
          </a:p>
          <a:p>
            <a:pPr marL="571500" indent="-571500">
              <a:buFont typeface="Arial" panose="020B0604020202020204" pitchFamily="34" charset="0"/>
              <a:buChar char="•"/>
            </a:pPr>
            <a:endParaRPr lang="en-GB" sz="4000" dirty="0">
              <a:latin typeface="Blushes" panose="020B0604020202020204" charset="0"/>
            </a:endParaRPr>
          </a:p>
        </p:txBody>
      </p:sp>
      <p:sp>
        <p:nvSpPr>
          <p:cNvPr id="5" name="TextBox 4">
            <a:extLst>
              <a:ext uri="{FF2B5EF4-FFF2-40B4-BE49-F238E27FC236}">
                <a16:creationId xmlns:a16="http://schemas.microsoft.com/office/drawing/2014/main" id="{30D3AE08-F65E-329A-CB3B-8F4739EE721D}"/>
              </a:ext>
            </a:extLst>
          </p:cNvPr>
          <p:cNvSpPr txBox="1"/>
          <p:nvPr/>
        </p:nvSpPr>
        <p:spPr>
          <a:xfrm>
            <a:off x="4419600" y="6641124"/>
            <a:ext cx="10287000" cy="1323439"/>
          </a:xfrm>
          <a:prstGeom prst="rect">
            <a:avLst/>
          </a:prstGeom>
          <a:noFill/>
        </p:spPr>
        <p:txBody>
          <a:bodyPr wrap="square" rtlCol="0">
            <a:spAutoFit/>
          </a:bodyPr>
          <a:lstStyle/>
          <a:p>
            <a:pPr algn="ctr"/>
            <a:r>
              <a:rPr lang="en-GB" sz="8000" dirty="0">
                <a:latin typeface="Blushes" panose="020B0604020202020204" charset="0"/>
              </a:rPr>
              <a:t>Any questions?</a:t>
            </a:r>
          </a:p>
        </p:txBody>
      </p:sp>
    </p:spTree>
    <p:extLst>
      <p:ext uri="{BB962C8B-B14F-4D97-AF65-F5344CB8AC3E}">
        <p14:creationId xmlns:p14="http://schemas.microsoft.com/office/powerpoint/2010/main" val="25563272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B761BDB226B924DA31C3F944A361D1E" ma:contentTypeVersion="13" ma:contentTypeDescription="Create a new document." ma:contentTypeScope="" ma:versionID="3ef579b6d73eb1e464f45f8d2f44ae2f">
  <xsd:schema xmlns:xsd="http://www.w3.org/2001/XMLSchema" xmlns:xs="http://www.w3.org/2001/XMLSchema" xmlns:p="http://schemas.microsoft.com/office/2006/metadata/properties" xmlns:ns3="887415df-9212-4ab1-bb4f-f8164821bad5" xmlns:ns4="613feb54-31d1-4136-9e96-9aab01bc5222" targetNamespace="http://schemas.microsoft.com/office/2006/metadata/properties" ma:root="true" ma:fieldsID="d8c6ac5290da9e1851b2319182eb4f36" ns3:_="" ns4:_="">
    <xsd:import namespace="887415df-9212-4ab1-bb4f-f8164821bad5"/>
    <xsd:import namespace="613feb54-31d1-4136-9e96-9aab01bc5222"/>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Location"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87415df-9212-4ab1-bb4f-f8164821bad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13feb54-31d1-4136-9e96-9aab01bc5222"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A6F9CFC-0734-4DE9-9FAB-07AEAB938CBD}">
  <ds:schemaRefs>
    <ds:schemaRef ds:uri="http://schemas.microsoft.com/sharepoint/v3/contenttype/forms"/>
  </ds:schemaRefs>
</ds:datastoreItem>
</file>

<file path=customXml/itemProps2.xml><?xml version="1.0" encoding="utf-8"?>
<ds:datastoreItem xmlns:ds="http://schemas.openxmlformats.org/officeDocument/2006/customXml" ds:itemID="{108B54F2-F263-4DC9-AC73-B350616B4494}">
  <ds:schemaRefs>
    <ds:schemaRef ds:uri="http://schemas.microsoft.com/office/2006/documentManagement/types"/>
    <ds:schemaRef ds:uri="http://schemas.microsoft.com/office/2006/metadata/properties"/>
    <ds:schemaRef ds:uri="http://purl.org/dc/elements/1.1/"/>
    <ds:schemaRef ds:uri="http://purl.org/dc/terms/"/>
    <ds:schemaRef ds:uri="http://schemas.openxmlformats.org/package/2006/metadata/core-properties"/>
    <ds:schemaRef ds:uri="http://purl.org/dc/dcmitype/"/>
    <ds:schemaRef ds:uri="887415df-9212-4ab1-bb4f-f8164821bad5"/>
    <ds:schemaRef ds:uri="http://schemas.microsoft.com/office/infopath/2007/PartnerControls"/>
    <ds:schemaRef ds:uri="613feb54-31d1-4136-9e96-9aab01bc5222"/>
    <ds:schemaRef ds:uri="http://www.w3.org/XML/1998/namespace"/>
  </ds:schemaRefs>
</ds:datastoreItem>
</file>

<file path=customXml/itemProps3.xml><?xml version="1.0" encoding="utf-8"?>
<ds:datastoreItem xmlns:ds="http://schemas.openxmlformats.org/officeDocument/2006/customXml" ds:itemID="{696F4967-3B0C-4F24-A52F-28AA442B0E8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87415df-9212-4ab1-bb4f-f8164821bad5"/>
    <ds:schemaRef ds:uri="613feb54-31d1-4136-9e96-9aab01bc522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2152</Words>
  <Application>Microsoft Office PowerPoint</Application>
  <PresentationFormat>Custom</PresentationFormat>
  <Paragraphs>247</Paragraphs>
  <Slides>21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Calibri</vt:lpstr>
      <vt:lpstr>Arial</vt:lpstr>
      <vt:lpstr>Calibri Light</vt:lpstr>
      <vt:lpstr>Blushes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Copy of Copy of Copy of Untitled</dc:title>
  <dc:creator>Teacher</dc:creator>
  <cp:lastModifiedBy>9313144 office.3144</cp:lastModifiedBy>
  <cp:revision>22</cp:revision>
  <dcterms:created xsi:type="dcterms:W3CDTF">2006-08-16T00:00:00Z</dcterms:created>
  <dcterms:modified xsi:type="dcterms:W3CDTF">2026-09-14T11:52:29Z</dcterms:modified>
  <dc:identifier>DAEGp-VChG4</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0x0101005B761BDB226B924DA31C3F944A361D1E</vt:lpwstr>
  </property>
</Properties>
</file>